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62" r:id="rId3"/>
    <p:sldId id="263" r:id="rId4"/>
    <p:sldId id="257" r:id="rId5"/>
    <p:sldId id="264" r:id="rId6"/>
    <p:sldId id="259" r:id="rId7"/>
    <p:sldId id="258" r:id="rId8"/>
    <p:sldId id="260" r:id="rId9"/>
    <p:sldId id="265" r:id="rId10"/>
    <p:sldId id="268" r:id="rId11"/>
    <p:sldId id="267" r:id="rId12"/>
    <p:sldId id="266" r:id="rId13"/>
    <p:sldId id="269" r:id="rId14"/>
    <p:sldId id="270" r:id="rId15"/>
    <p:sldId id="271" r:id="rId16"/>
    <p:sldId id="272" r:id="rId17"/>
    <p:sldId id="273" r:id="rId18"/>
    <p:sldId id="276" r:id="rId19"/>
    <p:sldId id="278" r:id="rId20"/>
    <p:sldId id="279" r:id="rId21"/>
    <p:sldId id="280" r:id="rId22"/>
    <p:sldId id="277" r:id="rId23"/>
    <p:sldId id="281" r:id="rId24"/>
    <p:sldId id="282" r:id="rId25"/>
    <p:sldId id="283" r:id="rId26"/>
    <p:sldId id="285" r:id="rId27"/>
    <p:sldId id="284" r:id="rId28"/>
    <p:sldId id="286" r:id="rId29"/>
    <p:sldId id="287" r:id="rId30"/>
    <p:sldId id="288"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6"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EFCEE-29E5-4158-9918-06C44ABE3BF5}" type="datetimeFigureOut">
              <a:rPr lang="tr-TR" smtClean="0"/>
              <a:pPr/>
              <a:t>07.03.2019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7AD13-9537-46D9-BAB7-E137794CDA7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Public\Music\Sample%20Music\Kalimba.mp3" TargetMode="Externa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571504"/>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sp>
        <p:nvSpPr>
          <p:cNvPr id="7" name="6 İçerik Yer Tutucusu"/>
          <p:cNvSpPr>
            <a:spLocks noGrp="1"/>
          </p:cNvSpPr>
          <p:nvPr>
            <p:ph idx="1"/>
          </p:nvPr>
        </p:nvSpPr>
        <p:spPr>
          <a:xfrm>
            <a:off x="428596" y="785794"/>
            <a:ext cx="8258204" cy="3071834"/>
          </a:xfrm>
        </p:spPr>
        <p:txBody>
          <a:bodyPr>
            <a:normAutofit lnSpcReduction="10000"/>
          </a:bodyPr>
          <a:lstStyle/>
          <a:p>
            <a:pPr algn="just">
              <a:buNone/>
            </a:pPr>
            <a:r>
              <a:rPr lang="tr-TR" sz="1800" dirty="0" smtClean="0"/>
              <a:t>		İnsanlık, tarihi boyunca sürekli olarak gücünü arttırmaya yönelik çalışmalar yapmıştır. İlk olarak çevresinde bulunan taş, toprak, ağaçlardan ilkel olarak silahlar üretmiş ve günlük işlerine yardımcı olacak bir çok aleti geliştirmişlerdir. Ateşin bulunması, birçok madenin de keşfedilmesi ile metallere şekil vererek günlük işlerde kullanılacak daha da gelişmiş aletler yapmışlardır. Daha sonra tekerleğin bulunması ile insanlık bu alanda bir adım daha atarak insanları daha çok gelişmiş aletler üretme psikolojisine sürüklemiştir. İnsanlar bu yeni araçların refah seviyelerini yükselttiğini gördükçe daha iyisini üretme ve yapma çabası içerisine girmişlerdir. Bu düşünce bugün teknoloji dediğimiz olguyu meydana getirmiştir.  Bu olguyla araç gereç üretimi sistematik bir şekilde oluşmaya başlamış ve günümüze kadar süre gelmiştir. </a:t>
            </a:r>
          </a:p>
          <a:p>
            <a:pPr algn="just"/>
            <a:endParaRPr lang="tr-TR" sz="1800" dirty="0"/>
          </a:p>
        </p:txBody>
      </p:sp>
      <p:pic>
        <p:nvPicPr>
          <p:cNvPr id="8" name="7 Resim" descr="motorsiklet.jpg"/>
          <p:cNvPicPr>
            <a:picLocks noChangeAspect="1"/>
          </p:cNvPicPr>
          <p:nvPr/>
        </p:nvPicPr>
        <p:blipFill>
          <a:blip r:embed="rId4"/>
          <a:stretch>
            <a:fillRect/>
          </a:stretch>
        </p:blipFill>
        <p:spPr>
          <a:xfrm>
            <a:off x="4786314" y="3500438"/>
            <a:ext cx="4102297" cy="2714644"/>
          </a:xfrm>
          <a:prstGeom prst="rect">
            <a:avLst/>
          </a:prstGeom>
        </p:spPr>
      </p:pic>
      <p:pic>
        <p:nvPicPr>
          <p:cNvPr id="9" name="8 Resim" descr="matbaa.jpg"/>
          <p:cNvPicPr>
            <a:picLocks noChangeAspect="1"/>
          </p:cNvPicPr>
          <p:nvPr/>
        </p:nvPicPr>
        <p:blipFill>
          <a:blip r:embed="rId5"/>
          <a:stretch>
            <a:fillRect/>
          </a:stretch>
        </p:blipFill>
        <p:spPr>
          <a:xfrm>
            <a:off x="214282" y="3714752"/>
            <a:ext cx="4557707" cy="2786082"/>
          </a:xfrm>
          <a:prstGeom prst="rect">
            <a:avLst/>
          </a:prstGeom>
        </p:spPr>
      </p:pic>
      <p:sp>
        <p:nvSpPr>
          <p:cNvPr id="10" name="9 Dikdörtgen"/>
          <p:cNvSpPr/>
          <p:nvPr/>
        </p:nvSpPr>
        <p:spPr>
          <a:xfrm>
            <a:off x="1857356" y="6488668"/>
            <a:ext cx="1143008" cy="369332"/>
          </a:xfrm>
          <a:prstGeom prst="rect">
            <a:avLst/>
          </a:prstGeom>
        </p:spPr>
        <p:txBody>
          <a:bodyPr wrap="square">
            <a:spAutoFit/>
          </a:bodyPr>
          <a:lstStyle/>
          <a:p>
            <a:r>
              <a:rPr lang="tr-TR" dirty="0" smtClean="0"/>
              <a:t>Matbaa</a:t>
            </a:r>
            <a:endParaRPr lang="tr-TR" dirty="0"/>
          </a:p>
        </p:txBody>
      </p:sp>
      <p:sp>
        <p:nvSpPr>
          <p:cNvPr id="11" name="10 Dikdörtgen"/>
          <p:cNvSpPr/>
          <p:nvPr/>
        </p:nvSpPr>
        <p:spPr>
          <a:xfrm>
            <a:off x="6215074" y="6286520"/>
            <a:ext cx="1191095" cy="369332"/>
          </a:xfrm>
          <a:prstGeom prst="rect">
            <a:avLst/>
          </a:prstGeom>
        </p:spPr>
        <p:txBody>
          <a:bodyPr wrap="none">
            <a:spAutoFit/>
          </a:bodyPr>
          <a:lstStyle/>
          <a:p>
            <a:r>
              <a:rPr lang="tr-TR" dirty="0" smtClean="0"/>
              <a:t>Motosiklet</a:t>
            </a:r>
            <a:endParaRPr lang="tr-TR" dirty="0"/>
          </a:p>
        </p:txBody>
      </p:sp>
      <p:pic>
        <p:nvPicPr>
          <p:cNvPr id="12" name="Kalimba.mp3">
            <a:hlinkClick r:id="" action="ppaction://media"/>
          </p:cNvPr>
          <p:cNvPicPr>
            <a:picLocks noRot="1" noChangeAspect="1"/>
          </p:cNvPicPr>
          <p:nvPr>
            <a:audioFile r:link="rId2"/>
          </p:nvPr>
        </p:nvPicPr>
        <p:blipFill>
          <a:blip r:embed="rId6"/>
          <a:stretch>
            <a:fillRect/>
          </a:stretch>
        </p:blipFill>
        <p:spPr>
          <a:xfrm>
            <a:off x="0" y="0"/>
            <a:ext cx="304800" cy="3048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4" name="3 İçerik Yer Tutucusu" descr="cam.png"/>
          <p:cNvPicPr>
            <a:picLocks noGrp="1" noChangeAspect="1"/>
          </p:cNvPicPr>
          <p:nvPr>
            <p:ph idx="1"/>
          </p:nvPr>
        </p:nvPicPr>
        <p:blipFill>
          <a:blip r:embed="rId2"/>
          <a:stretch>
            <a:fillRect/>
          </a:stretch>
        </p:blipFill>
        <p:spPr>
          <a:xfrm>
            <a:off x="500034" y="928670"/>
            <a:ext cx="8229600" cy="4459415"/>
          </a:xfrm>
        </p:spPr>
      </p:pic>
      <p:sp>
        <p:nvSpPr>
          <p:cNvPr id="5" name="4 Dikdörtgen"/>
          <p:cNvSpPr/>
          <p:nvPr/>
        </p:nvSpPr>
        <p:spPr>
          <a:xfrm>
            <a:off x="1285852" y="5572140"/>
            <a:ext cx="6130717" cy="923330"/>
          </a:xfrm>
          <a:prstGeom prst="rect">
            <a:avLst/>
          </a:prstGeom>
        </p:spPr>
        <p:txBody>
          <a:bodyPr wrap="none">
            <a:spAutoFit/>
          </a:bodyPr>
          <a:lstStyle/>
          <a:p>
            <a:r>
              <a:rPr lang="tr-TR" dirty="0" smtClean="0"/>
              <a:t>Cad-Cam programında parçanın tasarımı ve üretim simülasyonu</a:t>
            </a:r>
          </a:p>
          <a:p>
            <a:r>
              <a:rPr lang="tr-TR" u="sng" dirty="0" smtClean="0">
                <a:solidFill>
                  <a:srgbClr val="FF0000"/>
                </a:solidFill>
              </a:rPr>
              <a:t>Cad:</a:t>
            </a:r>
            <a:r>
              <a:rPr lang="tr-TR" dirty="0" smtClean="0"/>
              <a:t>Bilgisayar Destekli Tasarım</a:t>
            </a:r>
          </a:p>
          <a:p>
            <a:r>
              <a:rPr lang="tr-TR" u="sng" dirty="0" smtClean="0">
                <a:solidFill>
                  <a:srgbClr val="FF0000"/>
                </a:solidFill>
              </a:rPr>
              <a:t>Cam:</a:t>
            </a:r>
            <a:r>
              <a:rPr lang="tr-TR" dirty="0" smtClean="0"/>
              <a:t>Bilgisayar Destekli Üretim</a:t>
            </a:r>
          </a:p>
        </p:txBody>
      </p:sp>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4" name="3 İçerik Yer Tutucusu" descr="cncde üretim.jpg"/>
          <p:cNvPicPr>
            <a:picLocks noGrp="1" noChangeAspect="1"/>
          </p:cNvPicPr>
          <p:nvPr>
            <p:ph idx="1"/>
          </p:nvPr>
        </p:nvPicPr>
        <p:blipFill>
          <a:blip r:embed="rId2"/>
          <a:stretch>
            <a:fillRect/>
          </a:stretch>
        </p:blipFill>
        <p:spPr>
          <a:xfrm>
            <a:off x="1643042" y="1142984"/>
            <a:ext cx="5872942" cy="3940233"/>
          </a:xfrm>
        </p:spPr>
      </p:pic>
      <p:sp>
        <p:nvSpPr>
          <p:cNvPr id="5" name="4 Dikdörtgen"/>
          <p:cNvSpPr/>
          <p:nvPr/>
        </p:nvSpPr>
        <p:spPr>
          <a:xfrm>
            <a:off x="3500430" y="5143512"/>
            <a:ext cx="2074350" cy="369332"/>
          </a:xfrm>
          <a:prstGeom prst="rect">
            <a:avLst/>
          </a:prstGeom>
        </p:spPr>
        <p:txBody>
          <a:bodyPr wrap="none">
            <a:spAutoFit/>
          </a:bodyPr>
          <a:lstStyle/>
          <a:p>
            <a:r>
              <a:rPr lang="tr-TR" dirty="0" smtClean="0"/>
              <a:t>CNC Frezede Üretim</a:t>
            </a:r>
            <a:endParaRPr lang="tr-TR" dirty="0"/>
          </a:p>
        </p:txBody>
      </p:sp>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8" name="7 İçerik Yer Tutucusu" descr="20190228_150036.jpg"/>
          <p:cNvPicPr>
            <a:picLocks noGrp="1" noChangeAspect="1"/>
          </p:cNvPicPr>
          <p:nvPr>
            <p:ph idx="1"/>
          </p:nvPr>
        </p:nvPicPr>
        <p:blipFill>
          <a:blip r:embed="rId2" cstate="print"/>
          <a:stretch>
            <a:fillRect/>
          </a:stretch>
        </p:blipFill>
        <p:spPr>
          <a:xfrm>
            <a:off x="571472" y="1142984"/>
            <a:ext cx="8046156" cy="4525963"/>
          </a:xfrm>
        </p:spPr>
      </p:pic>
      <p:sp>
        <p:nvSpPr>
          <p:cNvPr id="9" name="8 Dikdörtgen"/>
          <p:cNvSpPr/>
          <p:nvPr/>
        </p:nvSpPr>
        <p:spPr>
          <a:xfrm>
            <a:off x="3500430" y="5786454"/>
            <a:ext cx="2286016" cy="369332"/>
          </a:xfrm>
          <a:prstGeom prst="rect">
            <a:avLst/>
          </a:prstGeom>
        </p:spPr>
        <p:txBody>
          <a:bodyPr wrap="square">
            <a:spAutoFit/>
          </a:bodyPr>
          <a:lstStyle/>
          <a:p>
            <a:r>
              <a:rPr lang="tr-TR" dirty="0" smtClean="0"/>
              <a:t>CNC Tornada Üretim</a:t>
            </a:r>
            <a:endParaRPr lang="tr-TR" dirty="0"/>
          </a:p>
        </p:txBody>
      </p:sp>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11156"/>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928671"/>
            <a:ext cx="8229600" cy="1143008"/>
          </a:xfrm>
        </p:spPr>
        <p:txBody>
          <a:bodyPr>
            <a:normAutofit/>
          </a:bodyPr>
          <a:lstStyle/>
          <a:p>
            <a:pPr>
              <a:buNone/>
            </a:pPr>
            <a:r>
              <a:rPr lang="tr-TR" sz="2000" dirty="0" smtClean="0"/>
              <a:t>	</a:t>
            </a:r>
            <a:r>
              <a:rPr lang="tr-TR" sz="2000" u="sng" dirty="0" smtClean="0">
                <a:solidFill>
                  <a:srgbClr val="FF0000"/>
                </a:solidFill>
              </a:rPr>
              <a:t>Endüstriyel Kalıp dalında; </a:t>
            </a:r>
            <a:r>
              <a:rPr lang="tr-TR" sz="2000" dirty="0" smtClean="0"/>
              <a:t>Sac-metal kalıpları, hacim kalıpları, kalıp meslek resmi, kalıplama teknikleri, iş kalıpları, iş etüdü ve kalite kontrol işleri yapılmaktadır.</a:t>
            </a:r>
            <a:endParaRPr lang="tr-TR" sz="2000" dirty="0"/>
          </a:p>
        </p:txBody>
      </p:sp>
      <p:pic>
        <p:nvPicPr>
          <p:cNvPr id="4" name="3 Resim" descr="hacim kalıbı.jpg"/>
          <p:cNvPicPr>
            <a:picLocks noChangeAspect="1"/>
          </p:cNvPicPr>
          <p:nvPr/>
        </p:nvPicPr>
        <p:blipFill>
          <a:blip r:embed="rId2"/>
          <a:stretch>
            <a:fillRect/>
          </a:stretch>
        </p:blipFill>
        <p:spPr>
          <a:xfrm>
            <a:off x="0" y="2143116"/>
            <a:ext cx="4286280" cy="3214710"/>
          </a:xfrm>
          <a:prstGeom prst="rect">
            <a:avLst/>
          </a:prstGeom>
        </p:spPr>
      </p:pic>
      <p:sp>
        <p:nvSpPr>
          <p:cNvPr id="5" name="4 Dikdörtgen"/>
          <p:cNvSpPr/>
          <p:nvPr/>
        </p:nvSpPr>
        <p:spPr>
          <a:xfrm>
            <a:off x="1500166" y="5357826"/>
            <a:ext cx="1857388" cy="369332"/>
          </a:xfrm>
          <a:prstGeom prst="rect">
            <a:avLst/>
          </a:prstGeom>
        </p:spPr>
        <p:txBody>
          <a:bodyPr wrap="square">
            <a:spAutoFit/>
          </a:bodyPr>
          <a:lstStyle/>
          <a:p>
            <a:r>
              <a:rPr lang="tr-TR" dirty="0" smtClean="0"/>
              <a:t>Hacim kalıbı</a:t>
            </a:r>
            <a:endParaRPr lang="tr-TR" dirty="0"/>
          </a:p>
        </p:txBody>
      </p:sp>
      <p:pic>
        <p:nvPicPr>
          <p:cNvPr id="6" name="5 Resim" descr="bükme kalıbı.jpg"/>
          <p:cNvPicPr>
            <a:picLocks noChangeAspect="1"/>
          </p:cNvPicPr>
          <p:nvPr/>
        </p:nvPicPr>
        <p:blipFill>
          <a:blip r:embed="rId3"/>
          <a:stretch>
            <a:fillRect/>
          </a:stretch>
        </p:blipFill>
        <p:spPr>
          <a:xfrm>
            <a:off x="4500562" y="2285992"/>
            <a:ext cx="4429156" cy="2480328"/>
          </a:xfrm>
          <a:prstGeom prst="rect">
            <a:avLst/>
          </a:prstGeom>
        </p:spPr>
      </p:pic>
      <p:sp>
        <p:nvSpPr>
          <p:cNvPr id="7" name="6 Dikdörtgen"/>
          <p:cNvSpPr/>
          <p:nvPr/>
        </p:nvSpPr>
        <p:spPr>
          <a:xfrm>
            <a:off x="5857884" y="4857760"/>
            <a:ext cx="1857388" cy="369332"/>
          </a:xfrm>
          <a:prstGeom prst="rect">
            <a:avLst/>
          </a:prstGeom>
        </p:spPr>
        <p:txBody>
          <a:bodyPr wrap="square">
            <a:spAutoFit/>
          </a:bodyPr>
          <a:lstStyle/>
          <a:p>
            <a:r>
              <a:rPr lang="tr-TR" dirty="0" smtClean="0"/>
              <a:t>Bükme kalıbı</a:t>
            </a:r>
            <a:endParaRPr lang="tr-TR" dirty="0"/>
          </a:p>
        </p:txBody>
      </p:sp>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857233"/>
            <a:ext cx="8229600" cy="1071570"/>
          </a:xfrm>
        </p:spPr>
        <p:txBody>
          <a:bodyPr>
            <a:normAutofit/>
          </a:bodyPr>
          <a:lstStyle/>
          <a:p>
            <a:pPr>
              <a:buNone/>
            </a:pPr>
            <a:r>
              <a:rPr lang="tr-TR" sz="2000" dirty="0" smtClean="0"/>
              <a:t>	</a:t>
            </a:r>
            <a:r>
              <a:rPr lang="tr-TR" sz="2000" u="sng" dirty="0" smtClean="0">
                <a:solidFill>
                  <a:srgbClr val="FF0000"/>
                </a:solidFill>
              </a:rPr>
              <a:t>Makine Bakım Onarım dalında</a:t>
            </a:r>
            <a:r>
              <a:rPr lang="tr-TR" sz="2000" dirty="0" smtClean="0"/>
              <a:t>; mekanik bakım onarım, imalat yöntemleri, otomatik kontrol sistemleri, bakım onarım meslek resmi, mekanizmalar, temel elektrik konuları işlenmektedir.</a:t>
            </a:r>
            <a:endParaRPr lang="tr-TR" sz="2000" dirty="0"/>
          </a:p>
        </p:txBody>
      </p:sp>
      <p:pic>
        <p:nvPicPr>
          <p:cNvPr id="4" name="3 Resim" descr="bakım onarım.jpg"/>
          <p:cNvPicPr>
            <a:picLocks noChangeAspect="1"/>
          </p:cNvPicPr>
          <p:nvPr/>
        </p:nvPicPr>
        <p:blipFill>
          <a:blip r:embed="rId2"/>
          <a:stretch>
            <a:fillRect/>
          </a:stretch>
        </p:blipFill>
        <p:spPr>
          <a:xfrm>
            <a:off x="214282" y="2357430"/>
            <a:ext cx="3786214" cy="2678925"/>
          </a:xfrm>
          <a:prstGeom prst="rect">
            <a:avLst/>
          </a:prstGeom>
        </p:spPr>
      </p:pic>
      <p:pic>
        <p:nvPicPr>
          <p:cNvPr id="5" name="4 Resim" descr="bakım onarım_2.jpg"/>
          <p:cNvPicPr>
            <a:picLocks noChangeAspect="1"/>
          </p:cNvPicPr>
          <p:nvPr/>
        </p:nvPicPr>
        <p:blipFill>
          <a:blip r:embed="rId3"/>
          <a:stretch>
            <a:fillRect/>
          </a:stretch>
        </p:blipFill>
        <p:spPr>
          <a:xfrm>
            <a:off x="4143372" y="2428868"/>
            <a:ext cx="4714908" cy="2357454"/>
          </a:xfrm>
          <a:prstGeom prst="rect">
            <a:avLst/>
          </a:prstGeom>
        </p:spPr>
      </p:pic>
      <p:sp>
        <p:nvSpPr>
          <p:cNvPr id="6" name="5 Dikdörtgen"/>
          <p:cNvSpPr/>
          <p:nvPr/>
        </p:nvSpPr>
        <p:spPr>
          <a:xfrm>
            <a:off x="3000364" y="5286388"/>
            <a:ext cx="2714644" cy="369332"/>
          </a:xfrm>
          <a:prstGeom prst="rect">
            <a:avLst/>
          </a:prstGeom>
        </p:spPr>
        <p:txBody>
          <a:bodyPr wrap="square">
            <a:spAutoFit/>
          </a:bodyPr>
          <a:lstStyle/>
          <a:p>
            <a:r>
              <a:rPr lang="tr-TR" dirty="0" smtClean="0"/>
              <a:t>Makine bakım ve  onarımı</a:t>
            </a:r>
            <a:endParaRPr lang="tr-TR" dirty="0"/>
          </a:p>
        </p:txBody>
      </p:sp>
    </p:spTree>
  </p:cSld>
  <p:clrMapOvr>
    <a:masterClrMapping/>
  </p:clrMapOvr>
  <p:transition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928671"/>
            <a:ext cx="8229600" cy="1143008"/>
          </a:xfrm>
        </p:spPr>
        <p:txBody>
          <a:bodyPr>
            <a:normAutofit/>
          </a:bodyPr>
          <a:lstStyle/>
          <a:p>
            <a:pPr>
              <a:buNone/>
            </a:pPr>
            <a:r>
              <a:rPr lang="tr-TR" sz="2000" dirty="0" smtClean="0"/>
              <a:t>	</a:t>
            </a:r>
            <a:r>
              <a:rPr lang="tr-TR" sz="2000" u="sng" dirty="0" smtClean="0">
                <a:solidFill>
                  <a:srgbClr val="FF0000"/>
                </a:solidFill>
              </a:rPr>
              <a:t>Bilgisayar Destekli Makine Ressamlığı dalında; </a:t>
            </a:r>
            <a:r>
              <a:rPr lang="tr-TR" sz="2000" dirty="0" smtClean="0"/>
              <a:t>makine elemanları ve mekanizmalar, tasarı geometri, katı modelleme ve animasyon, seri üretim sistemleri ve mekanizmalar, cisimlerin dayanımı konuları işlenmektedir.</a:t>
            </a:r>
            <a:endParaRPr lang="tr-TR" sz="2000" dirty="0"/>
          </a:p>
        </p:txBody>
      </p:sp>
      <p:pic>
        <p:nvPicPr>
          <p:cNvPr id="4" name="3 Resim" descr="bil des mak res.jpg"/>
          <p:cNvPicPr>
            <a:picLocks noChangeAspect="1"/>
          </p:cNvPicPr>
          <p:nvPr/>
        </p:nvPicPr>
        <p:blipFill>
          <a:blip r:embed="rId2"/>
          <a:stretch>
            <a:fillRect/>
          </a:stretch>
        </p:blipFill>
        <p:spPr>
          <a:xfrm>
            <a:off x="285720" y="2285992"/>
            <a:ext cx="4116373" cy="2571768"/>
          </a:xfrm>
          <a:prstGeom prst="rect">
            <a:avLst/>
          </a:prstGeom>
        </p:spPr>
      </p:pic>
      <p:pic>
        <p:nvPicPr>
          <p:cNvPr id="6" name="5 Resim" descr="bil des mak res_2.jpg"/>
          <p:cNvPicPr>
            <a:picLocks noChangeAspect="1"/>
          </p:cNvPicPr>
          <p:nvPr/>
        </p:nvPicPr>
        <p:blipFill>
          <a:blip r:embed="rId3" cstate="print"/>
          <a:stretch>
            <a:fillRect/>
          </a:stretch>
        </p:blipFill>
        <p:spPr>
          <a:xfrm>
            <a:off x="4549476" y="2357430"/>
            <a:ext cx="4308804" cy="2571768"/>
          </a:xfrm>
          <a:prstGeom prst="rect">
            <a:avLst/>
          </a:prstGeom>
        </p:spPr>
      </p:pic>
      <p:sp>
        <p:nvSpPr>
          <p:cNvPr id="7" name="6 Dikdörtgen"/>
          <p:cNvSpPr/>
          <p:nvPr/>
        </p:nvSpPr>
        <p:spPr>
          <a:xfrm>
            <a:off x="2285984" y="5143512"/>
            <a:ext cx="4071966" cy="369332"/>
          </a:xfrm>
          <a:prstGeom prst="rect">
            <a:avLst/>
          </a:prstGeom>
        </p:spPr>
        <p:txBody>
          <a:bodyPr wrap="square">
            <a:spAutoFit/>
          </a:bodyPr>
          <a:lstStyle/>
          <a:p>
            <a:r>
              <a:rPr lang="tr-TR" dirty="0" smtClean="0"/>
              <a:t>Bilgisayar Destekli Makine Ressamlığı</a:t>
            </a:r>
            <a:endParaRPr lang="tr-TR" dirty="0"/>
          </a:p>
        </p:txBody>
      </p:sp>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11156"/>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1071546"/>
            <a:ext cx="8229600" cy="1257296"/>
          </a:xfrm>
        </p:spPr>
        <p:txBody>
          <a:bodyPr>
            <a:normAutofit/>
          </a:bodyPr>
          <a:lstStyle/>
          <a:p>
            <a:pPr>
              <a:buNone/>
            </a:pPr>
            <a:r>
              <a:rPr lang="tr-TR" sz="2000" dirty="0" smtClean="0"/>
              <a:t>	</a:t>
            </a:r>
            <a:r>
              <a:rPr lang="tr-TR" sz="2000" u="sng" dirty="0" smtClean="0">
                <a:solidFill>
                  <a:srgbClr val="FF0000"/>
                </a:solidFill>
              </a:rPr>
              <a:t>Mermer İşleme dalında; </a:t>
            </a:r>
            <a:r>
              <a:rPr lang="tr-TR" sz="2000" dirty="0" smtClean="0"/>
              <a:t>mermer imalat teknikleri, mermer plaka imalatı, mozaik eskitme, mermer meslek resmi, mermer ocakçılığı, iş etüdü ve kalite kontrol konuları işlenmektedir.</a:t>
            </a:r>
            <a:endParaRPr lang="tr-TR" sz="2000" dirty="0"/>
          </a:p>
        </p:txBody>
      </p:sp>
      <p:pic>
        <p:nvPicPr>
          <p:cNvPr id="4" name="3 Resim" descr="mermer işçiliği.jpg"/>
          <p:cNvPicPr>
            <a:picLocks noChangeAspect="1"/>
          </p:cNvPicPr>
          <p:nvPr/>
        </p:nvPicPr>
        <p:blipFill>
          <a:blip r:embed="rId2"/>
          <a:stretch>
            <a:fillRect/>
          </a:stretch>
        </p:blipFill>
        <p:spPr>
          <a:xfrm>
            <a:off x="571472" y="2357430"/>
            <a:ext cx="3810000" cy="3209925"/>
          </a:xfrm>
          <a:prstGeom prst="rect">
            <a:avLst/>
          </a:prstGeom>
        </p:spPr>
      </p:pic>
      <p:pic>
        <p:nvPicPr>
          <p:cNvPr id="6" name="5 Resim" descr="MERMER-ISLEME.jpg"/>
          <p:cNvPicPr>
            <a:picLocks noChangeAspect="1"/>
          </p:cNvPicPr>
          <p:nvPr/>
        </p:nvPicPr>
        <p:blipFill>
          <a:blip r:embed="rId3"/>
          <a:stretch>
            <a:fillRect/>
          </a:stretch>
        </p:blipFill>
        <p:spPr>
          <a:xfrm>
            <a:off x="4500562" y="2214555"/>
            <a:ext cx="4233905" cy="3286148"/>
          </a:xfrm>
          <a:prstGeom prst="rect">
            <a:avLst/>
          </a:prstGeom>
        </p:spPr>
      </p:pic>
      <p:sp>
        <p:nvSpPr>
          <p:cNvPr id="7" name="6 Dikdörtgen"/>
          <p:cNvSpPr/>
          <p:nvPr/>
        </p:nvSpPr>
        <p:spPr>
          <a:xfrm>
            <a:off x="3500430" y="5715016"/>
            <a:ext cx="2071702" cy="369332"/>
          </a:xfrm>
          <a:prstGeom prst="rect">
            <a:avLst/>
          </a:prstGeom>
        </p:spPr>
        <p:txBody>
          <a:bodyPr wrap="square">
            <a:spAutoFit/>
          </a:bodyPr>
          <a:lstStyle/>
          <a:p>
            <a:r>
              <a:rPr lang="tr-TR" dirty="0" smtClean="0"/>
              <a:t>Mermer işleme</a:t>
            </a:r>
            <a:endParaRPr lang="tr-TR" dirty="0"/>
          </a:p>
        </p:txBody>
      </p:sp>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857233"/>
            <a:ext cx="8229600" cy="1428760"/>
          </a:xfrm>
        </p:spPr>
        <p:txBody>
          <a:bodyPr>
            <a:normAutofit/>
          </a:bodyPr>
          <a:lstStyle/>
          <a:p>
            <a:pPr>
              <a:buNone/>
            </a:pPr>
            <a:r>
              <a:rPr lang="tr-TR" sz="2000" dirty="0" smtClean="0"/>
              <a:t>	</a:t>
            </a:r>
            <a:r>
              <a:rPr lang="tr-TR" sz="2000" u="sng" dirty="0" smtClean="0">
                <a:solidFill>
                  <a:srgbClr val="FF0000"/>
                </a:solidFill>
              </a:rPr>
              <a:t>Bilgisayar Destekli Endüstriyel Modelleme dalında; </a:t>
            </a:r>
            <a:r>
              <a:rPr lang="tr-TR" sz="2000" dirty="0" smtClean="0"/>
              <a:t>seri üretim modellemeleri, maçalı modellemeler, plastik modellemeler, hassas döküm modellemeleri ile ilgili bilgi, beceri ve yetkinliklerin kazandırılması hedeflenmektedir.</a:t>
            </a:r>
            <a:endParaRPr lang="tr-TR" sz="2000" dirty="0"/>
          </a:p>
        </p:txBody>
      </p:sp>
      <p:pic>
        <p:nvPicPr>
          <p:cNvPr id="4" name="3 Resim" descr="bil des modelleme.png"/>
          <p:cNvPicPr>
            <a:picLocks noChangeAspect="1"/>
          </p:cNvPicPr>
          <p:nvPr/>
        </p:nvPicPr>
        <p:blipFill>
          <a:blip r:embed="rId2"/>
          <a:stretch>
            <a:fillRect/>
          </a:stretch>
        </p:blipFill>
        <p:spPr>
          <a:xfrm>
            <a:off x="357158" y="2285992"/>
            <a:ext cx="3847619" cy="3591426"/>
          </a:xfrm>
          <a:prstGeom prst="rect">
            <a:avLst/>
          </a:prstGeom>
        </p:spPr>
      </p:pic>
      <p:pic>
        <p:nvPicPr>
          <p:cNvPr id="5" name="4 Resim" descr="bil des modelleme_2.jpg"/>
          <p:cNvPicPr>
            <a:picLocks noChangeAspect="1"/>
          </p:cNvPicPr>
          <p:nvPr/>
        </p:nvPicPr>
        <p:blipFill>
          <a:blip r:embed="rId3"/>
          <a:stretch>
            <a:fillRect/>
          </a:stretch>
        </p:blipFill>
        <p:spPr>
          <a:xfrm>
            <a:off x="4643438" y="2285992"/>
            <a:ext cx="4000528" cy="3500462"/>
          </a:xfrm>
          <a:prstGeom prst="rect">
            <a:avLst/>
          </a:prstGeom>
        </p:spPr>
      </p:pic>
      <p:sp>
        <p:nvSpPr>
          <p:cNvPr id="6" name="5 Dikdörtgen"/>
          <p:cNvSpPr/>
          <p:nvPr/>
        </p:nvSpPr>
        <p:spPr>
          <a:xfrm>
            <a:off x="3286116" y="6000768"/>
            <a:ext cx="2643206" cy="369332"/>
          </a:xfrm>
          <a:prstGeom prst="rect">
            <a:avLst/>
          </a:prstGeom>
        </p:spPr>
        <p:txBody>
          <a:bodyPr wrap="square">
            <a:spAutoFit/>
          </a:bodyPr>
          <a:lstStyle/>
          <a:p>
            <a:r>
              <a:rPr lang="tr-TR" dirty="0" smtClean="0"/>
              <a:t>Endüstriyel modelleme</a:t>
            </a:r>
            <a:endParaRPr lang="tr-TR" dirty="0"/>
          </a:p>
        </p:txBody>
      </p:sp>
    </p:spTree>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11156"/>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0" y="1000108"/>
            <a:ext cx="8643998" cy="5429288"/>
          </a:xfrm>
        </p:spPr>
        <p:txBody>
          <a:bodyPr>
            <a:normAutofit lnSpcReduction="10000"/>
          </a:bodyPr>
          <a:lstStyle/>
          <a:p>
            <a:pPr algn="just">
              <a:buNone/>
            </a:pPr>
            <a:r>
              <a:rPr lang="tr-TR" sz="2000" dirty="0" smtClean="0">
                <a:solidFill>
                  <a:srgbClr val="FF0000"/>
                </a:solidFill>
              </a:rPr>
              <a:t>	</a:t>
            </a:r>
            <a:r>
              <a:rPr lang="tr-TR" sz="2000" u="sng" dirty="0" smtClean="0">
                <a:solidFill>
                  <a:srgbClr val="FF0000"/>
                </a:solidFill>
              </a:rPr>
              <a:t>İş </a:t>
            </a:r>
            <a:r>
              <a:rPr lang="tr-TR" sz="2000" u="sng" dirty="0" smtClean="0">
                <a:solidFill>
                  <a:srgbClr val="FF0000"/>
                </a:solidFill>
                <a:latin typeface="+mj-lt"/>
                <a:ea typeface="+mj-ea"/>
                <a:cs typeface="+mj-cs"/>
              </a:rPr>
              <a:t>olanakları;</a:t>
            </a:r>
            <a:r>
              <a:rPr lang="tr-TR" sz="2000" dirty="0" smtClean="0">
                <a:solidFill>
                  <a:schemeClr val="accent1">
                    <a:lumMod val="50000"/>
                  </a:schemeClr>
                </a:solidFill>
                <a:latin typeface="+mj-lt"/>
                <a:ea typeface="+mj-ea"/>
                <a:cs typeface="+mj-cs"/>
              </a:rPr>
              <a:t>Makine alanının iş imkanları çok geniştir.Kamu ve özel sektörde iş bulma imkanı vardır.</a:t>
            </a:r>
          </a:p>
          <a:p>
            <a:pPr algn="just">
              <a:buNone/>
            </a:pPr>
            <a:r>
              <a:rPr lang="tr-TR" sz="2000" dirty="0" smtClean="0">
                <a:solidFill>
                  <a:schemeClr val="accent6">
                    <a:lumMod val="75000"/>
                  </a:schemeClr>
                </a:solidFill>
              </a:rPr>
              <a:t>	</a:t>
            </a:r>
            <a:r>
              <a:rPr lang="tr-TR" sz="2000" dirty="0" smtClean="0">
                <a:solidFill>
                  <a:schemeClr val="accent6">
                    <a:lumMod val="50000"/>
                  </a:schemeClr>
                </a:solidFill>
              </a:rPr>
              <a:t>-Sınavlara girerek yüksek öğrenim yapabilirler.</a:t>
            </a:r>
          </a:p>
          <a:p>
            <a:pPr algn="just">
              <a:buNone/>
            </a:pPr>
            <a:r>
              <a:rPr lang="tr-TR" sz="2000" dirty="0" smtClean="0"/>
              <a:t>	Mesleki ve teknik ortaöğretim kurumlarının Makine Teknolojisi alanından mezun olan öğrenciler öncelikli olarak aşağıdaki belirtilen yüksek öğrenim 4 yıllık programlarına yerleştirilir. </a:t>
            </a:r>
            <a:endParaRPr lang="tr-TR" sz="2000" dirty="0" smtClean="0">
              <a:solidFill>
                <a:schemeClr val="accent6">
                  <a:lumMod val="50000"/>
                </a:schemeClr>
              </a:solidFill>
            </a:endParaRPr>
          </a:p>
          <a:p>
            <a:pPr algn="just">
              <a:buNone/>
            </a:pPr>
            <a:r>
              <a:rPr lang="tr-TR" sz="2000" dirty="0" smtClean="0"/>
              <a:t>	 </a:t>
            </a:r>
            <a:r>
              <a:rPr lang="tr-TR" sz="2000" dirty="0" smtClean="0">
                <a:solidFill>
                  <a:srgbClr val="002060"/>
                </a:solidFill>
              </a:rPr>
              <a:t>Biyomedikal Mühendisliği </a:t>
            </a:r>
          </a:p>
          <a:p>
            <a:pPr algn="just">
              <a:buNone/>
            </a:pPr>
            <a:r>
              <a:rPr lang="tr-TR" sz="2000" dirty="0" smtClean="0">
                <a:solidFill>
                  <a:srgbClr val="002060"/>
                </a:solidFill>
              </a:rPr>
              <a:t>	Endüstriyel Tasarım Mühendisliği </a:t>
            </a:r>
          </a:p>
          <a:p>
            <a:pPr algn="just">
              <a:buNone/>
            </a:pPr>
            <a:r>
              <a:rPr lang="tr-TR" sz="2000" dirty="0" smtClean="0">
                <a:solidFill>
                  <a:srgbClr val="002060"/>
                </a:solidFill>
              </a:rPr>
              <a:t>	Enerji Sistemleri Mühendisliği </a:t>
            </a:r>
          </a:p>
          <a:p>
            <a:pPr algn="just">
              <a:buNone/>
            </a:pPr>
            <a:r>
              <a:rPr lang="tr-TR" sz="2000" dirty="0" smtClean="0">
                <a:solidFill>
                  <a:srgbClr val="002060"/>
                </a:solidFill>
              </a:rPr>
              <a:t>	İmalat Mühendisliği </a:t>
            </a:r>
          </a:p>
          <a:p>
            <a:pPr algn="just">
              <a:buNone/>
            </a:pPr>
            <a:r>
              <a:rPr lang="tr-TR" sz="2000" dirty="0" smtClean="0">
                <a:solidFill>
                  <a:srgbClr val="002060"/>
                </a:solidFill>
              </a:rPr>
              <a:t>	Makine Mühendisliği</a:t>
            </a:r>
          </a:p>
          <a:p>
            <a:pPr algn="just">
              <a:buNone/>
            </a:pPr>
            <a:r>
              <a:rPr lang="tr-TR" sz="2000" dirty="0" smtClean="0">
                <a:solidFill>
                  <a:srgbClr val="002060"/>
                </a:solidFill>
              </a:rPr>
              <a:t>	Makine ve İmalat Mühendisliği</a:t>
            </a:r>
          </a:p>
          <a:p>
            <a:pPr algn="just">
              <a:buNone/>
            </a:pPr>
            <a:r>
              <a:rPr lang="tr-TR" sz="2000" dirty="0" smtClean="0">
                <a:solidFill>
                  <a:srgbClr val="002060"/>
                </a:solidFill>
              </a:rPr>
              <a:t>	Mekatronik Mühendisliği</a:t>
            </a:r>
          </a:p>
          <a:p>
            <a:pPr algn="just">
              <a:buNone/>
            </a:pPr>
            <a:r>
              <a:rPr lang="tr-TR" sz="2000" dirty="0" smtClean="0">
                <a:solidFill>
                  <a:srgbClr val="002060"/>
                </a:solidFill>
              </a:rPr>
              <a:t> 	Metalurji ve Malzeme Mühendisliği</a:t>
            </a:r>
          </a:p>
          <a:p>
            <a:pPr algn="just">
              <a:buNone/>
            </a:pPr>
            <a:r>
              <a:rPr lang="tr-TR" sz="2000" dirty="0" smtClean="0">
                <a:solidFill>
                  <a:srgbClr val="002060"/>
                </a:solidFill>
              </a:rPr>
              <a:t> 	Otomotiv Mühendisliği </a:t>
            </a:r>
          </a:p>
          <a:p>
            <a:pPr algn="just">
              <a:buNone/>
            </a:pPr>
            <a:r>
              <a:rPr lang="tr-TR" sz="2000" dirty="0" smtClean="0">
                <a:solidFill>
                  <a:srgbClr val="0070C0"/>
                </a:solidFill>
              </a:rPr>
              <a:t>	</a:t>
            </a:r>
            <a:endParaRPr lang="tr-TR" sz="2000" dirty="0" smtClean="0">
              <a:solidFill>
                <a:schemeClr val="accent6">
                  <a:lumMod val="50000"/>
                </a:schemeClr>
              </a:solidFill>
              <a:latin typeface="+mj-lt"/>
              <a:ea typeface="+mj-ea"/>
              <a:cs typeface="+mj-cs"/>
            </a:endParaRPr>
          </a:p>
        </p:txBody>
      </p:sp>
    </p:spTree>
  </p:cSld>
  <p:clrMapOvr>
    <a:masterClrMapping/>
  </p:clrMapOvr>
  <p:transition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857232"/>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500034" y="857232"/>
            <a:ext cx="8229600" cy="5786478"/>
          </a:xfrm>
        </p:spPr>
        <p:txBody>
          <a:bodyPr>
            <a:normAutofit fontScale="92500" lnSpcReduction="20000"/>
          </a:bodyPr>
          <a:lstStyle/>
          <a:p>
            <a:pPr>
              <a:buNone/>
            </a:pPr>
            <a:r>
              <a:rPr lang="tr-TR" sz="2000" dirty="0" smtClean="0"/>
              <a:t>	</a:t>
            </a:r>
            <a:r>
              <a:rPr lang="tr-TR" sz="2200" dirty="0" smtClean="0"/>
              <a:t> Mesleki ve teknik ortaöğretim kurumlarının Makine Teknolojisi alanından mezun olan öğrenciler aşağıdaki belirtilen 4 yıllık yüksek öğrenim programlarına yerleştirilirken ek puan alırlar.</a:t>
            </a:r>
          </a:p>
          <a:p>
            <a:pPr>
              <a:buNone/>
            </a:pPr>
            <a:r>
              <a:rPr lang="tr-TR" sz="2200" dirty="0" smtClean="0"/>
              <a:t>	</a:t>
            </a:r>
            <a:r>
              <a:rPr lang="tr-TR" sz="2200" dirty="0" smtClean="0">
                <a:solidFill>
                  <a:srgbClr val="002060"/>
                </a:solidFill>
              </a:rPr>
              <a:t>Gemi Makineleri İşletme Mühendisliği</a:t>
            </a:r>
          </a:p>
          <a:p>
            <a:pPr>
              <a:buNone/>
            </a:pPr>
            <a:r>
              <a:rPr lang="tr-TR" sz="2200" dirty="0" smtClean="0">
                <a:solidFill>
                  <a:srgbClr val="002060"/>
                </a:solidFill>
              </a:rPr>
              <a:t>	 İş Sağlığı ve Güvenliği </a:t>
            </a:r>
          </a:p>
          <a:p>
            <a:pPr>
              <a:buNone/>
            </a:pPr>
            <a:r>
              <a:rPr lang="tr-TR" sz="2200" dirty="0" smtClean="0"/>
              <a:t>	</a:t>
            </a:r>
          </a:p>
          <a:p>
            <a:pPr>
              <a:buNone/>
            </a:pPr>
            <a:r>
              <a:rPr lang="tr-TR" sz="2200" dirty="0" smtClean="0"/>
              <a:t>	Mesleki ve teknik ortaöğretim kurumlarının Makine Teknolojisi alanından mezun olan öğrenciler aşağıdaki belirtilen 2 yıllık yüksek öğrenim programlarına yerleştirilirken ek puan alırlar.</a:t>
            </a:r>
          </a:p>
          <a:p>
            <a:pPr>
              <a:buNone/>
            </a:pPr>
            <a:r>
              <a:rPr lang="tr-TR" sz="2200" dirty="0" smtClean="0"/>
              <a:t>	</a:t>
            </a:r>
            <a:r>
              <a:rPr lang="tr-TR" sz="2200" dirty="0" smtClean="0">
                <a:solidFill>
                  <a:srgbClr val="002060"/>
                </a:solidFill>
              </a:rPr>
              <a:t>Alternatif Enerji Kaynakları Teknolojisi </a:t>
            </a:r>
          </a:p>
          <a:p>
            <a:pPr>
              <a:buNone/>
            </a:pPr>
            <a:r>
              <a:rPr lang="tr-TR" sz="2200" dirty="0" smtClean="0">
                <a:solidFill>
                  <a:srgbClr val="002060"/>
                </a:solidFill>
              </a:rPr>
              <a:t>	Doğal Yapı Taşları Teknolojisi </a:t>
            </a:r>
          </a:p>
          <a:p>
            <a:pPr>
              <a:buNone/>
            </a:pPr>
            <a:r>
              <a:rPr lang="tr-TR" sz="2200" dirty="0" smtClean="0">
                <a:solidFill>
                  <a:srgbClr val="002060"/>
                </a:solidFill>
              </a:rPr>
              <a:t>	Döküm</a:t>
            </a:r>
          </a:p>
          <a:p>
            <a:pPr>
              <a:buNone/>
            </a:pPr>
            <a:r>
              <a:rPr lang="tr-TR" sz="2200" dirty="0" smtClean="0">
                <a:solidFill>
                  <a:srgbClr val="002060"/>
                </a:solidFill>
              </a:rPr>
              <a:t>	Elektrik Enerjisi Üretim, İletim ve Dağıtımı</a:t>
            </a:r>
          </a:p>
          <a:p>
            <a:pPr>
              <a:buNone/>
            </a:pPr>
            <a:r>
              <a:rPr lang="tr-TR" sz="2200" dirty="0" smtClean="0">
                <a:solidFill>
                  <a:srgbClr val="002060"/>
                </a:solidFill>
              </a:rPr>
              <a:t>	Endüstri Ürünleri Tasarımı </a:t>
            </a:r>
          </a:p>
          <a:p>
            <a:pPr>
              <a:buNone/>
            </a:pPr>
            <a:r>
              <a:rPr lang="tr-TR" sz="2200" dirty="0" smtClean="0">
                <a:solidFill>
                  <a:srgbClr val="002060"/>
                </a:solidFill>
              </a:rPr>
              <a:t>	Endüstriyel Kalıpçılık </a:t>
            </a:r>
          </a:p>
          <a:p>
            <a:pPr>
              <a:buNone/>
            </a:pPr>
            <a:r>
              <a:rPr lang="tr-TR" sz="2200" dirty="0" smtClean="0">
                <a:solidFill>
                  <a:srgbClr val="002060"/>
                </a:solidFill>
              </a:rPr>
              <a:t>	Gemi Makineleri İşletme </a:t>
            </a:r>
          </a:p>
          <a:p>
            <a:pPr>
              <a:buNone/>
            </a:pPr>
            <a:r>
              <a:rPr lang="tr-TR" sz="2200" dirty="0" smtClean="0">
                <a:solidFill>
                  <a:srgbClr val="002060"/>
                </a:solidFill>
              </a:rPr>
              <a:t>	Görsel İletişim</a:t>
            </a:r>
          </a:p>
          <a:p>
            <a:pPr>
              <a:buNone/>
            </a:pPr>
            <a:r>
              <a:rPr lang="tr-TR" sz="2200" dirty="0" smtClean="0">
                <a:solidFill>
                  <a:srgbClr val="002060"/>
                </a:solidFill>
              </a:rPr>
              <a:t>	Grafik Tasarımı</a:t>
            </a:r>
          </a:p>
          <a:p>
            <a:pPr>
              <a:buNone/>
            </a:pPr>
            <a:r>
              <a:rPr lang="tr-TR" sz="2200" dirty="0" smtClean="0"/>
              <a:t>	</a:t>
            </a:r>
            <a:endParaRPr lang="tr-TR" sz="2200" dirty="0">
              <a:solidFill>
                <a:srgbClr val="002060"/>
              </a:solidFill>
            </a:endParaRPr>
          </a:p>
        </p:txBody>
      </p:sp>
    </p:spTree>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785818"/>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sp>
        <p:nvSpPr>
          <p:cNvPr id="3" name="2 İçerik Yer Tutucusu"/>
          <p:cNvSpPr>
            <a:spLocks noGrp="1"/>
          </p:cNvSpPr>
          <p:nvPr>
            <p:ph idx="1"/>
          </p:nvPr>
        </p:nvSpPr>
        <p:spPr>
          <a:xfrm>
            <a:off x="571472" y="1071546"/>
            <a:ext cx="8229600" cy="1428760"/>
          </a:xfrm>
        </p:spPr>
        <p:txBody>
          <a:bodyPr>
            <a:noAutofit/>
          </a:bodyPr>
          <a:lstStyle/>
          <a:p>
            <a:pPr algn="just">
              <a:buNone/>
            </a:pPr>
            <a:r>
              <a:rPr lang="tr-TR" sz="2000" dirty="0" smtClean="0"/>
              <a:t>		Isı  enerjisinden mekanik güç elde eden motorların bulunması 17. yüzyılda gerçekleşmiştir.</a:t>
            </a:r>
          </a:p>
          <a:p>
            <a:pPr algn="just">
              <a:buNone/>
            </a:pPr>
            <a:r>
              <a:rPr lang="tr-TR" sz="2000" dirty="0" smtClean="0"/>
              <a:t>	Buhar motorlarının bulunması sanayi devrimini başlatmıştır.</a:t>
            </a:r>
          </a:p>
          <a:p>
            <a:pPr algn="just">
              <a:buNone/>
            </a:pPr>
            <a:r>
              <a:rPr lang="tr-TR" sz="2000" dirty="0" smtClean="0"/>
              <a:t>		</a:t>
            </a:r>
          </a:p>
          <a:p>
            <a:pPr algn="just">
              <a:buNone/>
            </a:pPr>
            <a:r>
              <a:rPr lang="tr-TR" sz="2000" dirty="0" smtClean="0"/>
              <a:t>	</a:t>
            </a:r>
            <a:endParaRPr lang="tr-TR" sz="2000" dirty="0"/>
          </a:p>
        </p:txBody>
      </p:sp>
      <p:pic>
        <p:nvPicPr>
          <p:cNvPr id="5" name="4 Resim" descr="buhar makinesi.JPG"/>
          <p:cNvPicPr>
            <a:picLocks noChangeAspect="1"/>
          </p:cNvPicPr>
          <p:nvPr/>
        </p:nvPicPr>
        <p:blipFill>
          <a:blip r:embed="rId2"/>
          <a:stretch>
            <a:fillRect/>
          </a:stretch>
        </p:blipFill>
        <p:spPr>
          <a:xfrm>
            <a:off x="4643438" y="2786058"/>
            <a:ext cx="4184227" cy="2928958"/>
          </a:xfrm>
          <a:prstGeom prst="rect">
            <a:avLst/>
          </a:prstGeom>
        </p:spPr>
      </p:pic>
      <p:pic>
        <p:nvPicPr>
          <p:cNvPr id="6" name="5 Resim" descr="buhar makinesi_1.jpg"/>
          <p:cNvPicPr>
            <a:picLocks noChangeAspect="1"/>
          </p:cNvPicPr>
          <p:nvPr/>
        </p:nvPicPr>
        <p:blipFill>
          <a:blip r:embed="rId3"/>
          <a:stretch>
            <a:fillRect/>
          </a:stretch>
        </p:blipFill>
        <p:spPr>
          <a:xfrm>
            <a:off x="428596" y="2714620"/>
            <a:ext cx="4094198" cy="3122424"/>
          </a:xfrm>
          <a:prstGeom prst="rect">
            <a:avLst/>
          </a:prstGeom>
        </p:spPr>
      </p:pic>
    </p:spTree>
  </p:cSld>
  <p:clrMapOvr>
    <a:masterClrMapping/>
  </p:clrMapOvr>
  <p:transition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500034" y="928670"/>
            <a:ext cx="8229600" cy="5429288"/>
          </a:xfrm>
        </p:spPr>
        <p:txBody>
          <a:bodyPr>
            <a:normAutofit lnSpcReduction="10000"/>
          </a:bodyPr>
          <a:lstStyle/>
          <a:p>
            <a:pPr>
              <a:buNone/>
            </a:pPr>
            <a:r>
              <a:rPr lang="tr-TR" sz="2000" dirty="0" smtClean="0">
                <a:solidFill>
                  <a:srgbClr val="002060"/>
                </a:solidFill>
              </a:rPr>
              <a:t>	İş Makineleri Operatörlüğü </a:t>
            </a:r>
          </a:p>
          <a:p>
            <a:pPr>
              <a:buNone/>
            </a:pPr>
            <a:r>
              <a:rPr lang="tr-TR" sz="2000" dirty="0" smtClean="0">
                <a:solidFill>
                  <a:srgbClr val="002060"/>
                </a:solidFill>
              </a:rPr>
              <a:t>	İş Sağlığı ve Güvenliği </a:t>
            </a:r>
          </a:p>
          <a:p>
            <a:pPr>
              <a:buNone/>
            </a:pPr>
            <a:r>
              <a:rPr lang="tr-TR" sz="2000" dirty="0" smtClean="0">
                <a:solidFill>
                  <a:srgbClr val="002060"/>
                </a:solidFill>
              </a:rPr>
              <a:t>	Kaynak Teknolojisi</a:t>
            </a:r>
          </a:p>
          <a:p>
            <a:pPr>
              <a:buNone/>
            </a:pPr>
            <a:r>
              <a:rPr lang="tr-TR" sz="2000" dirty="0" smtClean="0">
                <a:solidFill>
                  <a:srgbClr val="002060"/>
                </a:solidFill>
              </a:rPr>
              <a:t>	Makine </a:t>
            </a:r>
          </a:p>
          <a:p>
            <a:pPr>
              <a:buNone/>
            </a:pPr>
            <a:r>
              <a:rPr lang="tr-TR" sz="2000" dirty="0" smtClean="0">
                <a:solidFill>
                  <a:srgbClr val="002060"/>
                </a:solidFill>
              </a:rPr>
              <a:t>	Makine, Resim ve Konstrüksiyon</a:t>
            </a:r>
          </a:p>
          <a:p>
            <a:pPr>
              <a:buNone/>
            </a:pPr>
            <a:r>
              <a:rPr lang="tr-TR" sz="2000" dirty="0" smtClean="0">
                <a:solidFill>
                  <a:srgbClr val="002060"/>
                </a:solidFill>
              </a:rPr>
              <a:t>	Mekatronik</a:t>
            </a:r>
          </a:p>
          <a:p>
            <a:pPr>
              <a:buNone/>
            </a:pPr>
            <a:r>
              <a:rPr lang="tr-TR" sz="2000" dirty="0" smtClean="0">
                <a:solidFill>
                  <a:srgbClr val="002060"/>
                </a:solidFill>
              </a:rPr>
              <a:t>	Metalurji</a:t>
            </a:r>
          </a:p>
          <a:p>
            <a:pPr>
              <a:buNone/>
            </a:pPr>
            <a:r>
              <a:rPr lang="tr-TR" sz="2000" dirty="0" smtClean="0">
                <a:solidFill>
                  <a:srgbClr val="002060"/>
                </a:solidFill>
              </a:rPr>
              <a:t>	Nükleer Teknoloji ve Radyasyon Güvenliği</a:t>
            </a:r>
          </a:p>
          <a:p>
            <a:pPr>
              <a:buNone/>
            </a:pPr>
            <a:r>
              <a:rPr lang="tr-TR" sz="2000" dirty="0" smtClean="0">
                <a:solidFill>
                  <a:srgbClr val="002060"/>
                </a:solidFill>
              </a:rPr>
              <a:t> 	Oto Boya ve Karoseri</a:t>
            </a:r>
          </a:p>
          <a:p>
            <a:pPr>
              <a:buNone/>
            </a:pPr>
            <a:r>
              <a:rPr lang="tr-TR" sz="2000" dirty="0" smtClean="0">
                <a:solidFill>
                  <a:srgbClr val="002060"/>
                </a:solidFill>
              </a:rPr>
              <a:t>	Otomotiv Teknolojisi</a:t>
            </a:r>
          </a:p>
          <a:p>
            <a:pPr>
              <a:buNone/>
            </a:pPr>
            <a:r>
              <a:rPr lang="tr-TR" sz="2000" dirty="0" smtClean="0">
                <a:solidFill>
                  <a:srgbClr val="002060"/>
                </a:solidFill>
              </a:rPr>
              <a:t>	Raylı Sistemler Makine Teknolojisi</a:t>
            </a:r>
          </a:p>
          <a:p>
            <a:pPr>
              <a:buNone/>
            </a:pPr>
            <a:r>
              <a:rPr lang="tr-TR" sz="2000" dirty="0" smtClean="0">
                <a:solidFill>
                  <a:srgbClr val="002060"/>
                </a:solidFill>
              </a:rPr>
              <a:t>	Silah Sanayi Teknikerliği</a:t>
            </a:r>
          </a:p>
          <a:p>
            <a:pPr>
              <a:buNone/>
            </a:pPr>
            <a:r>
              <a:rPr lang="tr-TR" sz="2000" dirty="0" smtClean="0">
                <a:solidFill>
                  <a:srgbClr val="002060"/>
                </a:solidFill>
              </a:rPr>
              <a:t>	Sivil Savunma ve İtfaiyecilik</a:t>
            </a:r>
          </a:p>
          <a:p>
            <a:pPr>
              <a:buNone/>
            </a:pPr>
            <a:r>
              <a:rPr lang="tr-TR" sz="2000" dirty="0" smtClean="0">
                <a:solidFill>
                  <a:srgbClr val="002060"/>
                </a:solidFill>
              </a:rPr>
              <a:t>	Sondaj Teknolojisi</a:t>
            </a:r>
          </a:p>
          <a:p>
            <a:pPr>
              <a:buNone/>
            </a:pPr>
            <a:r>
              <a:rPr lang="tr-TR" sz="2000" dirty="0" smtClean="0">
                <a:solidFill>
                  <a:srgbClr val="002060"/>
                </a:solidFill>
              </a:rPr>
              <a:t>	</a:t>
            </a:r>
          </a:p>
          <a:p>
            <a:endParaRPr lang="tr-TR" sz="2000" dirty="0"/>
          </a:p>
        </p:txBody>
      </p:sp>
    </p:spTree>
  </p:cSld>
  <p:clrMapOvr>
    <a:masterClrMapping/>
  </p:clrMapOvr>
  <p:transition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1000108"/>
            <a:ext cx="8229600" cy="4525963"/>
          </a:xfrm>
        </p:spPr>
        <p:txBody>
          <a:bodyPr>
            <a:normAutofit/>
          </a:bodyPr>
          <a:lstStyle/>
          <a:p>
            <a:pPr>
              <a:buNone/>
            </a:pPr>
            <a:r>
              <a:rPr lang="tr-TR" sz="2000" dirty="0" smtClean="0">
                <a:solidFill>
                  <a:srgbClr val="002060"/>
                </a:solidFill>
              </a:rPr>
              <a:t>	Tahribatsız Muayene </a:t>
            </a:r>
          </a:p>
          <a:p>
            <a:pPr>
              <a:buNone/>
            </a:pPr>
            <a:r>
              <a:rPr lang="tr-TR" sz="2000" dirty="0" smtClean="0">
                <a:solidFill>
                  <a:srgbClr val="002060"/>
                </a:solidFill>
              </a:rPr>
              <a:t>	Tarım Makineleri</a:t>
            </a:r>
          </a:p>
          <a:p>
            <a:pPr>
              <a:buNone/>
            </a:pPr>
            <a:r>
              <a:rPr lang="tr-TR" sz="2000" dirty="0" smtClean="0">
                <a:solidFill>
                  <a:srgbClr val="002060"/>
                </a:solidFill>
              </a:rPr>
              <a:t>	Tarımsal Ürünler Muhafaza ve Depolama Teknolojisi </a:t>
            </a:r>
          </a:p>
          <a:p>
            <a:pPr>
              <a:buNone/>
            </a:pPr>
            <a:r>
              <a:rPr lang="tr-TR" sz="2000" dirty="0" smtClean="0">
                <a:solidFill>
                  <a:srgbClr val="002060"/>
                </a:solidFill>
              </a:rPr>
              <a:t>	Tekstil ve Halı Makineleri</a:t>
            </a:r>
          </a:p>
          <a:p>
            <a:pPr>
              <a:buNone/>
            </a:pPr>
            <a:r>
              <a:rPr lang="tr-TR" sz="2000" dirty="0" smtClean="0">
                <a:solidFill>
                  <a:srgbClr val="002060"/>
                </a:solidFill>
              </a:rPr>
              <a:t>	Üretimde Kalite Kontrol</a:t>
            </a:r>
            <a:endParaRPr lang="tr-TR" sz="2000" dirty="0"/>
          </a:p>
        </p:txBody>
      </p:sp>
    </p:spTree>
  </p:cSld>
  <p:clrMapOvr>
    <a:masterClrMapping/>
  </p:clrMapOvr>
  <p:transition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500034" y="1071546"/>
            <a:ext cx="8229600" cy="4525963"/>
          </a:xfrm>
        </p:spPr>
        <p:txBody>
          <a:bodyPr>
            <a:normAutofit/>
          </a:bodyPr>
          <a:lstStyle/>
          <a:p>
            <a:pPr algn="just">
              <a:buNone/>
            </a:pPr>
            <a:r>
              <a:rPr lang="tr-TR" sz="2000" dirty="0" smtClean="0">
                <a:solidFill>
                  <a:schemeClr val="accent5">
                    <a:lumMod val="50000"/>
                  </a:schemeClr>
                </a:solidFill>
              </a:rPr>
              <a:t>	-Makine bölümünden mezun olanlar torna ve freze atölyesi açabilirler.</a:t>
            </a:r>
          </a:p>
          <a:p>
            <a:pPr algn="just">
              <a:buNone/>
            </a:pPr>
            <a:r>
              <a:rPr lang="tr-TR" sz="2000" dirty="0" smtClean="0">
                <a:solidFill>
                  <a:schemeClr val="accent5">
                    <a:lumMod val="50000"/>
                  </a:schemeClr>
                </a:solidFill>
              </a:rPr>
              <a:t>	Ayrıca her türlü bakım- onarım üretim atölyelerinde çalışabilirler. </a:t>
            </a:r>
          </a:p>
          <a:p>
            <a:pPr algn="just">
              <a:buNone/>
            </a:pPr>
            <a:r>
              <a:rPr lang="tr-TR" sz="2000" dirty="0" smtClean="0">
                <a:solidFill>
                  <a:schemeClr val="accent6">
                    <a:lumMod val="75000"/>
                  </a:schemeClr>
                </a:solidFill>
              </a:rPr>
              <a:t>	</a:t>
            </a:r>
            <a:r>
              <a:rPr lang="tr-TR" sz="2000" dirty="0" smtClean="0">
                <a:solidFill>
                  <a:schemeClr val="accent6">
                    <a:lumMod val="50000"/>
                  </a:schemeClr>
                </a:solidFill>
              </a:rPr>
              <a:t>-Özel sektörde, gemi tersanelerinde, otomobil ve traktör fabrikalarında hertürlü makine ve yan sanayide iş bulabilirler.</a:t>
            </a:r>
          </a:p>
          <a:p>
            <a:pPr algn="just">
              <a:buNone/>
            </a:pPr>
            <a:r>
              <a:rPr lang="tr-TR" sz="2000" dirty="0" smtClean="0"/>
              <a:t>	</a:t>
            </a:r>
            <a:r>
              <a:rPr lang="tr-TR" sz="2000" dirty="0" smtClean="0">
                <a:solidFill>
                  <a:schemeClr val="accent5">
                    <a:lumMod val="50000"/>
                  </a:schemeClr>
                </a:solidFill>
              </a:rPr>
              <a:t>-Fabrikaların mekanik bakım-onarım kısımlarında ve her türlü üretim hattında operatör olarak kolayca iş bulabilirler. Ayrıca kalorifer ve kazan imalat hanelerinde demir döküm işyerlerinde, çelik çatı ve konstrüksiyon işlerinde, doğrama ve kalıp atölyelerinde, iş makineleri atölyelerinde iş imkanı bulabilirler.</a:t>
            </a:r>
          </a:p>
          <a:p>
            <a:pPr algn="just">
              <a:buNone/>
            </a:pPr>
            <a:r>
              <a:rPr lang="tr-TR" sz="2000" dirty="0" smtClean="0">
                <a:solidFill>
                  <a:srgbClr val="0070C0"/>
                </a:solidFill>
              </a:rPr>
              <a:t>	</a:t>
            </a:r>
            <a:r>
              <a:rPr lang="tr-TR" sz="2000" dirty="0" smtClean="0">
                <a:solidFill>
                  <a:schemeClr val="accent6">
                    <a:lumMod val="50000"/>
                  </a:schemeClr>
                </a:solidFill>
              </a:rPr>
              <a:t>-Cad-Cam oparatörü olarak çalışabilirler. .</a:t>
            </a:r>
          </a:p>
          <a:p>
            <a:pPr algn="just">
              <a:buNone/>
            </a:pPr>
            <a:r>
              <a:rPr lang="tr-TR" sz="2000" dirty="0" smtClean="0">
                <a:solidFill>
                  <a:schemeClr val="accent1">
                    <a:lumMod val="50000"/>
                  </a:schemeClr>
                </a:solidFill>
              </a:rPr>
              <a:t>	</a:t>
            </a:r>
            <a:r>
              <a:rPr lang="tr-TR" sz="2000" dirty="0" smtClean="0">
                <a:solidFill>
                  <a:schemeClr val="accent5">
                    <a:lumMod val="50000"/>
                  </a:schemeClr>
                </a:solidFill>
              </a:rPr>
              <a:t>-Her türlü CNC makinelerinde oparatör olarak çalışabilirler.</a:t>
            </a:r>
          </a:p>
          <a:p>
            <a:pPr algn="just">
              <a:buNone/>
            </a:pPr>
            <a:r>
              <a:rPr lang="tr-TR" sz="2000" dirty="0" smtClean="0">
                <a:solidFill>
                  <a:srgbClr val="0070C0"/>
                </a:solidFill>
              </a:rPr>
              <a:t>	</a:t>
            </a:r>
            <a:r>
              <a:rPr lang="tr-TR" sz="2000" dirty="0" smtClean="0">
                <a:solidFill>
                  <a:schemeClr val="accent6">
                    <a:lumMod val="50000"/>
                  </a:schemeClr>
                </a:solidFill>
              </a:rPr>
              <a:t>-Endüstriyel AR-GE çalışmaları ve tasarım sektöründe çalışabilirler.</a:t>
            </a:r>
          </a:p>
          <a:p>
            <a:endParaRPr lang="tr-TR" sz="2000" dirty="0"/>
          </a:p>
        </p:txBody>
      </p:sp>
    </p:spTree>
  </p:cSld>
  <p:clrMapOvr>
    <a:masterClrMapping/>
  </p:clrMapOvr>
  <p:transition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229600" cy="725470"/>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4" name="3 İçerik Yer Tutucusu" descr="vmtal.jpg"/>
          <p:cNvPicPr>
            <a:picLocks noGrp="1" noChangeAspect="1"/>
          </p:cNvPicPr>
          <p:nvPr>
            <p:ph idx="1"/>
          </p:nvPr>
        </p:nvPicPr>
        <p:blipFill>
          <a:blip r:embed="rId2"/>
          <a:stretch>
            <a:fillRect/>
          </a:stretch>
        </p:blipFill>
        <p:spPr>
          <a:xfrm>
            <a:off x="1285852" y="714356"/>
            <a:ext cx="6572296" cy="4885407"/>
          </a:xfrm>
        </p:spPr>
      </p:pic>
      <p:sp>
        <p:nvSpPr>
          <p:cNvPr id="5" name="4 Dikdörtgen"/>
          <p:cNvSpPr/>
          <p:nvPr/>
        </p:nvSpPr>
        <p:spPr>
          <a:xfrm>
            <a:off x="1428728" y="5857892"/>
            <a:ext cx="6715172" cy="523220"/>
          </a:xfrm>
          <a:prstGeom prst="rect">
            <a:avLst/>
          </a:prstGeom>
        </p:spPr>
        <p:txBody>
          <a:bodyPr wrap="square">
            <a:spAutoFit/>
          </a:bodyPr>
          <a:lstStyle/>
          <a:p>
            <a:r>
              <a:rPr lang="tr-TR" sz="2800" dirty="0" smtClean="0"/>
              <a:t>Vezirköprü Mesleki ve Teknik Anadolu Lisesi</a:t>
            </a:r>
            <a:endParaRPr lang="tr-TR" sz="2800" dirty="0"/>
          </a:p>
        </p:txBody>
      </p:sp>
    </p:spTree>
  </p:cSld>
  <p:clrMapOvr>
    <a:masterClrMapping/>
  </p:clrMapOvr>
  <p:transition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2594"/>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0" y="1000108"/>
            <a:ext cx="8929718" cy="2643206"/>
          </a:xfrm>
        </p:spPr>
        <p:txBody>
          <a:bodyPr>
            <a:normAutofit fontScale="92500" lnSpcReduction="20000"/>
          </a:bodyPr>
          <a:lstStyle/>
          <a:p>
            <a:pPr>
              <a:buNone/>
            </a:pPr>
            <a:r>
              <a:rPr lang="tr-TR" sz="2000" dirty="0" smtClean="0"/>
              <a:t>	</a:t>
            </a:r>
            <a:r>
              <a:rPr lang="tr-TR" sz="2800" dirty="0" smtClean="0"/>
              <a:t>Vezirköprü Mesleki ve Teknik Anadolu Lisesi Makine Teknolojisi Alanında 2 dal bulunmaktadır</a:t>
            </a:r>
            <a:r>
              <a:rPr lang="tr-TR" sz="2000" dirty="0" smtClean="0"/>
              <a:t>.</a:t>
            </a:r>
          </a:p>
          <a:p>
            <a:pPr>
              <a:buNone/>
            </a:pPr>
            <a:endParaRPr lang="tr-TR" sz="2000" dirty="0" smtClean="0"/>
          </a:p>
          <a:p>
            <a:pPr lvl="1"/>
            <a:r>
              <a:rPr lang="tr-TR" sz="2600" dirty="0" smtClean="0">
                <a:solidFill>
                  <a:schemeClr val="tx2">
                    <a:lumMod val="50000"/>
                  </a:schemeClr>
                </a:solidFill>
                <a:latin typeface="Times New Roman" pitchFamily="18" charset="0"/>
                <a:cs typeface="Times New Roman" pitchFamily="18" charset="0"/>
              </a:rPr>
              <a:t>Bilgisayarlı Makine İmalatı </a:t>
            </a:r>
          </a:p>
          <a:p>
            <a:pPr lvl="1"/>
            <a:r>
              <a:rPr lang="tr-TR" sz="2600" dirty="0" smtClean="0">
                <a:solidFill>
                  <a:schemeClr val="tx2">
                    <a:lumMod val="50000"/>
                  </a:schemeClr>
                </a:solidFill>
                <a:latin typeface="Times New Roman" pitchFamily="18" charset="0"/>
                <a:cs typeface="Times New Roman" pitchFamily="18" charset="0"/>
              </a:rPr>
              <a:t>Makine Bakım Onarım</a:t>
            </a:r>
          </a:p>
          <a:p>
            <a:endParaRPr lang="tr-TR" sz="2000" dirty="0" smtClean="0">
              <a:solidFill>
                <a:schemeClr val="tx2">
                  <a:lumMod val="50000"/>
                </a:schemeClr>
              </a:solidFill>
              <a:latin typeface="Times New Roman" pitchFamily="18" charset="0"/>
              <a:cs typeface="Times New Roman" pitchFamily="18" charset="0"/>
            </a:endParaRPr>
          </a:p>
          <a:p>
            <a:pPr>
              <a:buNone/>
            </a:pPr>
            <a:r>
              <a:rPr lang="tr-TR" sz="2000" dirty="0" smtClean="0">
                <a:solidFill>
                  <a:schemeClr val="tx2">
                    <a:lumMod val="50000"/>
                  </a:schemeClr>
                </a:solidFill>
                <a:latin typeface="Times New Roman" pitchFamily="18" charset="0"/>
                <a:cs typeface="Times New Roman" pitchFamily="18" charset="0"/>
              </a:rPr>
              <a:t>	</a:t>
            </a:r>
            <a:r>
              <a:rPr lang="tr-TR" sz="2600" dirty="0" smtClean="0">
                <a:solidFill>
                  <a:srgbClr val="C00000"/>
                </a:solidFill>
                <a:latin typeface="Times New Roman" pitchFamily="18" charset="0"/>
                <a:cs typeface="Times New Roman" pitchFamily="18" charset="0"/>
              </a:rPr>
              <a:t>Bölümümüz  çalışmalarından ve makinelerden bazı örnekler;</a:t>
            </a:r>
            <a:endParaRPr lang="tr-TR" sz="2600" dirty="0" smtClean="0">
              <a:solidFill>
                <a:srgbClr val="C00000"/>
              </a:solidFill>
            </a:endParaRPr>
          </a:p>
          <a:p>
            <a:pPr>
              <a:buNone/>
            </a:pPr>
            <a:endParaRPr lang="tr-TR" sz="2000" dirty="0"/>
          </a:p>
        </p:txBody>
      </p:sp>
      <p:pic>
        <p:nvPicPr>
          <p:cNvPr id="4" name="3 Resim" descr="20190228_150036.jpg"/>
          <p:cNvPicPr>
            <a:picLocks noChangeAspect="1"/>
          </p:cNvPicPr>
          <p:nvPr/>
        </p:nvPicPr>
        <p:blipFill>
          <a:blip r:embed="rId2" cstate="print"/>
          <a:stretch>
            <a:fillRect/>
          </a:stretch>
        </p:blipFill>
        <p:spPr>
          <a:xfrm>
            <a:off x="285720" y="3714752"/>
            <a:ext cx="3937028" cy="2214578"/>
          </a:xfrm>
          <a:prstGeom prst="rect">
            <a:avLst/>
          </a:prstGeom>
        </p:spPr>
      </p:pic>
      <p:pic>
        <p:nvPicPr>
          <p:cNvPr id="5" name="4 Resim" descr="20190228_145918.jpg"/>
          <p:cNvPicPr>
            <a:picLocks noChangeAspect="1"/>
          </p:cNvPicPr>
          <p:nvPr/>
        </p:nvPicPr>
        <p:blipFill>
          <a:blip r:embed="rId3" cstate="print"/>
          <a:stretch>
            <a:fillRect/>
          </a:stretch>
        </p:blipFill>
        <p:spPr>
          <a:xfrm>
            <a:off x="4643438" y="3714752"/>
            <a:ext cx="4143404" cy="2330665"/>
          </a:xfrm>
          <a:prstGeom prst="rect">
            <a:avLst/>
          </a:prstGeom>
        </p:spPr>
      </p:pic>
      <p:sp>
        <p:nvSpPr>
          <p:cNvPr id="6" name="5 Dikdörtgen"/>
          <p:cNvSpPr/>
          <p:nvPr/>
        </p:nvSpPr>
        <p:spPr>
          <a:xfrm>
            <a:off x="1428728" y="6000768"/>
            <a:ext cx="1500198" cy="400110"/>
          </a:xfrm>
          <a:prstGeom prst="rect">
            <a:avLst/>
          </a:prstGeom>
        </p:spPr>
        <p:txBody>
          <a:bodyPr wrap="square">
            <a:spAutoFit/>
          </a:bodyPr>
          <a:lstStyle/>
          <a:p>
            <a:r>
              <a:rPr lang="tr-TR" sz="2000" dirty="0" smtClean="0"/>
              <a:t>CNC Torna</a:t>
            </a:r>
            <a:endParaRPr lang="tr-TR" sz="2000" dirty="0"/>
          </a:p>
        </p:txBody>
      </p:sp>
      <p:sp>
        <p:nvSpPr>
          <p:cNvPr id="7" name="6 Dikdörtgen"/>
          <p:cNvSpPr/>
          <p:nvPr/>
        </p:nvSpPr>
        <p:spPr>
          <a:xfrm>
            <a:off x="5643570" y="6143644"/>
            <a:ext cx="1500198" cy="400110"/>
          </a:xfrm>
          <a:prstGeom prst="rect">
            <a:avLst/>
          </a:prstGeom>
        </p:spPr>
        <p:txBody>
          <a:bodyPr wrap="square">
            <a:spAutoFit/>
          </a:bodyPr>
          <a:lstStyle/>
          <a:p>
            <a:r>
              <a:rPr lang="tr-TR" sz="2000" dirty="0" smtClean="0"/>
              <a:t>CNC Freze</a:t>
            </a:r>
            <a:endParaRPr lang="tr-TR" sz="2000" dirty="0"/>
          </a:p>
        </p:txBody>
      </p:sp>
    </p:spTree>
  </p:cSld>
  <p:clrMapOvr>
    <a:masterClrMapping/>
  </p:clrMapOvr>
  <p:transition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852"/>
            <a:ext cx="8229600" cy="571504"/>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4" name="3 İçerik Yer Tutucusu" descr="20190228_145506.jpg"/>
          <p:cNvPicPr>
            <a:picLocks noGrp="1" noChangeAspect="1"/>
          </p:cNvPicPr>
          <p:nvPr>
            <p:ph idx="1"/>
          </p:nvPr>
        </p:nvPicPr>
        <p:blipFill>
          <a:blip r:embed="rId2" cstate="print"/>
          <a:stretch>
            <a:fillRect/>
          </a:stretch>
        </p:blipFill>
        <p:spPr>
          <a:xfrm>
            <a:off x="142844" y="928670"/>
            <a:ext cx="4421187" cy="2486917"/>
          </a:xfrm>
        </p:spPr>
      </p:pic>
      <p:pic>
        <p:nvPicPr>
          <p:cNvPr id="5" name="4 Resim" descr="20190228_145517.jpg"/>
          <p:cNvPicPr>
            <a:picLocks noChangeAspect="1"/>
          </p:cNvPicPr>
          <p:nvPr/>
        </p:nvPicPr>
        <p:blipFill>
          <a:blip r:embed="rId3" cstate="print"/>
          <a:stretch>
            <a:fillRect/>
          </a:stretch>
        </p:blipFill>
        <p:spPr>
          <a:xfrm>
            <a:off x="4572000" y="857232"/>
            <a:ext cx="4445031" cy="2500330"/>
          </a:xfrm>
          <a:prstGeom prst="rect">
            <a:avLst/>
          </a:prstGeom>
        </p:spPr>
      </p:pic>
      <p:pic>
        <p:nvPicPr>
          <p:cNvPr id="6" name="5 Resim" descr="20190228_145544.jpg"/>
          <p:cNvPicPr>
            <a:picLocks noChangeAspect="1"/>
          </p:cNvPicPr>
          <p:nvPr/>
        </p:nvPicPr>
        <p:blipFill>
          <a:blip r:embed="rId4" cstate="print"/>
          <a:stretch>
            <a:fillRect/>
          </a:stretch>
        </p:blipFill>
        <p:spPr>
          <a:xfrm>
            <a:off x="214282" y="3500438"/>
            <a:ext cx="4357718" cy="2451216"/>
          </a:xfrm>
          <a:prstGeom prst="rect">
            <a:avLst/>
          </a:prstGeom>
        </p:spPr>
      </p:pic>
      <p:pic>
        <p:nvPicPr>
          <p:cNvPr id="7" name="6 Resim" descr="20190228_145612.jpg"/>
          <p:cNvPicPr>
            <a:picLocks noChangeAspect="1"/>
          </p:cNvPicPr>
          <p:nvPr/>
        </p:nvPicPr>
        <p:blipFill>
          <a:blip r:embed="rId5" cstate="print"/>
          <a:stretch>
            <a:fillRect/>
          </a:stretch>
        </p:blipFill>
        <p:spPr>
          <a:xfrm>
            <a:off x="4786314" y="3571876"/>
            <a:ext cx="4143404" cy="2330664"/>
          </a:xfrm>
          <a:prstGeom prst="rect">
            <a:avLst/>
          </a:prstGeom>
        </p:spPr>
      </p:pic>
    </p:spTree>
  </p:cSld>
  <p:clrMapOvr>
    <a:masterClrMapping/>
  </p:clrMapOvr>
  <p:transition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11156"/>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4" name="3 İçerik Yer Tutucusu" descr="20190306_112807.jpg"/>
          <p:cNvPicPr>
            <a:picLocks noGrp="1" noChangeAspect="1"/>
          </p:cNvPicPr>
          <p:nvPr>
            <p:ph idx="1"/>
          </p:nvPr>
        </p:nvPicPr>
        <p:blipFill>
          <a:blip r:embed="rId2" cstate="print"/>
          <a:stretch>
            <a:fillRect/>
          </a:stretch>
        </p:blipFill>
        <p:spPr>
          <a:xfrm>
            <a:off x="142844" y="1000108"/>
            <a:ext cx="4572031" cy="2571768"/>
          </a:xfrm>
        </p:spPr>
      </p:pic>
      <p:pic>
        <p:nvPicPr>
          <p:cNvPr id="5" name="4 Resim" descr="20190306_112938.jpg"/>
          <p:cNvPicPr>
            <a:picLocks noChangeAspect="1"/>
          </p:cNvPicPr>
          <p:nvPr/>
        </p:nvPicPr>
        <p:blipFill>
          <a:blip r:embed="rId3" cstate="print"/>
          <a:stretch>
            <a:fillRect/>
          </a:stretch>
        </p:blipFill>
        <p:spPr>
          <a:xfrm>
            <a:off x="4714876" y="1000108"/>
            <a:ext cx="4214842" cy="2370849"/>
          </a:xfrm>
          <a:prstGeom prst="rect">
            <a:avLst/>
          </a:prstGeom>
        </p:spPr>
      </p:pic>
      <p:pic>
        <p:nvPicPr>
          <p:cNvPr id="6" name="5 Resim" descr="20190306_113103.jpg"/>
          <p:cNvPicPr>
            <a:picLocks noChangeAspect="1"/>
          </p:cNvPicPr>
          <p:nvPr/>
        </p:nvPicPr>
        <p:blipFill>
          <a:blip r:embed="rId4" cstate="print"/>
          <a:stretch>
            <a:fillRect/>
          </a:stretch>
        </p:blipFill>
        <p:spPr>
          <a:xfrm>
            <a:off x="142845" y="3786190"/>
            <a:ext cx="4500594" cy="2531584"/>
          </a:xfrm>
          <a:prstGeom prst="rect">
            <a:avLst/>
          </a:prstGeom>
        </p:spPr>
      </p:pic>
      <p:pic>
        <p:nvPicPr>
          <p:cNvPr id="7" name="6 Resim" descr="20190228_145631.jpg"/>
          <p:cNvPicPr>
            <a:picLocks noChangeAspect="1"/>
          </p:cNvPicPr>
          <p:nvPr/>
        </p:nvPicPr>
        <p:blipFill>
          <a:blip r:embed="rId5" cstate="print"/>
          <a:stretch>
            <a:fillRect/>
          </a:stretch>
        </p:blipFill>
        <p:spPr>
          <a:xfrm>
            <a:off x="4714876" y="3786190"/>
            <a:ext cx="4230750" cy="2379796"/>
          </a:xfrm>
          <a:prstGeom prst="rect">
            <a:avLst/>
          </a:prstGeom>
        </p:spPr>
      </p:pic>
    </p:spTree>
  </p:cSld>
  <p:clrMapOvr>
    <a:masterClrMapping/>
  </p:clrMapOvr>
  <p:transition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439718"/>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6" name="5 İçerik Yer Tutucusu" descr="20190228_150129.jpg"/>
          <p:cNvPicPr>
            <a:picLocks noGrp="1" noChangeAspect="1"/>
          </p:cNvPicPr>
          <p:nvPr>
            <p:ph idx="1"/>
          </p:nvPr>
        </p:nvPicPr>
        <p:blipFill>
          <a:blip r:embed="rId2" cstate="print"/>
          <a:stretch>
            <a:fillRect/>
          </a:stretch>
        </p:blipFill>
        <p:spPr>
          <a:xfrm>
            <a:off x="500034" y="785794"/>
            <a:ext cx="4826032" cy="2714644"/>
          </a:xfrm>
        </p:spPr>
      </p:pic>
      <p:pic>
        <p:nvPicPr>
          <p:cNvPr id="7" name="6 Resim" descr="20190228_150136.jpg"/>
          <p:cNvPicPr>
            <a:picLocks noChangeAspect="1"/>
          </p:cNvPicPr>
          <p:nvPr/>
        </p:nvPicPr>
        <p:blipFill>
          <a:blip r:embed="rId3" cstate="print"/>
          <a:stretch>
            <a:fillRect/>
          </a:stretch>
        </p:blipFill>
        <p:spPr>
          <a:xfrm>
            <a:off x="428596" y="3643314"/>
            <a:ext cx="4953035" cy="2786082"/>
          </a:xfrm>
          <a:prstGeom prst="rect">
            <a:avLst/>
          </a:prstGeom>
        </p:spPr>
      </p:pic>
      <p:sp>
        <p:nvSpPr>
          <p:cNvPr id="5" name="4 Dikdörtgen"/>
          <p:cNvSpPr/>
          <p:nvPr/>
        </p:nvSpPr>
        <p:spPr>
          <a:xfrm>
            <a:off x="5357818" y="1214422"/>
            <a:ext cx="3571868" cy="1200329"/>
          </a:xfrm>
          <a:prstGeom prst="rect">
            <a:avLst/>
          </a:prstGeom>
        </p:spPr>
        <p:txBody>
          <a:bodyPr wrap="square">
            <a:spAutoFit/>
          </a:bodyPr>
          <a:lstStyle/>
          <a:p>
            <a:pPr algn="just"/>
            <a:r>
              <a:rPr lang="tr-TR" sz="2400" dirty="0" smtClean="0"/>
              <a:t>Vezirköprü M.T.A.L Makine Teknolojisi Alanı tarafından yapılan 3D yazıcı</a:t>
            </a:r>
            <a:endParaRPr lang="tr-TR" sz="2400" dirty="0"/>
          </a:p>
        </p:txBody>
      </p:sp>
      <p:pic>
        <p:nvPicPr>
          <p:cNvPr id="9" name="8 Resim" descr="20190304_143141.jpg"/>
          <p:cNvPicPr>
            <a:picLocks noChangeAspect="1"/>
          </p:cNvPicPr>
          <p:nvPr/>
        </p:nvPicPr>
        <p:blipFill>
          <a:blip r:embed="rId4" cstate="print"/>
          <a:stretch>
            <a:fillRect/>
          </a:stretch>
        </p:blipFill>
        <p:spPr>
          <a:xfrm>
            <a:off x="5715008" y="3214686"/>
            <a:ext cx="2928958" cy="1647539"/>
          </a:xfrm>
          <a:prstGeom prst="rect">
            <a:avLst/>
          </a:prstGeom>
        </p:spPr>
      </p:pic>
      <p:sp>
        <p:nvSpPr>
          <p:cNvPr id="10" name="9 Dikdörtgen"/>
          <p:cNvSpPr/>
          <p:nvPr/>
        </p:nvSpPr>
        <p:spPr>
          <a:xfrm>
            <a:off x="5857884" y="5000636"/>
            <a:ext cx="2786082" cy="830997"/>
          </a:xfrm>
          <a:prstGeom prst="rect">
            <a:avLst/>
          </a:prstGeom>
        </p:spPr>
        <p:txBody>
          <a:bodyPr wrap="square">
            <a:spAutoFit/>
          </a:bodyPr>
          <a:lstStyle/>
          <a:p>
            <a:r>
              <a:rPr lang="tr-TR" sz="2400" dirty="0" smtClean="0"/>
              <a:t>3D yazıcıda yapılan anahtarlık</a:t>
            </a:r>
            <a:endParaRPr lang="tr-TR" sz="2400" dirty="0"/>
          </a:p>
        </p:txBody>
      </p:sp>
    </p:spTree>
  </p:cSld>
  <p:clrMapOvr>
    <a:masterClrMapping/>
  </p:clrMapOvr>
  <p:transition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229600" cy="582594"/>
          </a:xfrm>
        </p:spPr>
        <p:txBody>
          <a:bodyPr>
            <a:normAutofit/>
          </a:bodyPr>
          <a:lstStyle/>
          <a:p>
            <a:r>
              <a:rPr lang="tr-TR" sz="2000" dirty="0" smtClean="0">
                <a:solidFill>
                  <a:schemeClr val="accent1">
                    <a:lumMod val="50000"/>
                  </a:schemeClr>
                </a:solidFill>
              </a:rPr>
              <a:t>MAKİNE TEKNOLOJİSİ ALANI</a:t>
            </a:r>
            <a:endParaRPr lang="tr-TR" sz="2000" dirty="0"/>
          </a:p>
        </p:txBody>
      </p:sp>
      <p:pic>
        <p:nvPicPr>
          <p:cNvPr id="4" name="3 İçerik Yer Tutucusu" descr="20190304_143047.jpg"/>
          <p:cNvPicPr>
            <a:picLocks noGrp="1" noChangeAspect="1"/>
          </p:cNvPicPr>
          <p:nvPr>
            <p:ph idx="1"/>
          </p:nvPr>
        </p:nvPicPr>
        <p:blipFill>
          <a:blip r:embed="rId2" cstate="print"/>
          <a:stretch>
            <a:fillRect/>
          </a:stretch>
        </p:blipFill>
        <p:spPr>
          <a:xfrm>
            <a:off x="214282" y="500042"/>
            <a:ext cx="4572032" cy="2744022"/>
          </a:xfrm>
        </p:spPr>
      </p:pic>
      <p:sp>
        <p:nvSpPr>
          <p:cNvPr id="5" name="4 Dikdörtgen"/>
          <p:cNvSpPr/>
          <p:nvPr/>
        </p:nvSpPr>
        <p:spPr>
          <a:xfrm>
            <a:off x="5072066" y="1357298"/>
            <a:ext cx="3214710" cy="830997"/>
          </a:xfrm>
          <a:prstGeom prst="rect">
            <a:avLst/>
          </a:prstGeom>
        </p:spPr>
        <p:txBody>
          <a:bodyPr wrap="square">
            <a:spAutoFit/>
          </a:bodyPr>
          <a:lstStyle/>
          <a:p>
            <a:r>
              <a:rPr lang="tr-TR" sz="2400" dirty="0" smtClean="0"/>
              <a:t>3D yazıcıda anahtarlık yapılırken</a:t>
            </a:r>
            <a:endParaRPr lang="tr-TR" sz="2400" dirty="0"/>
          </a:p>
        </p:txBody>
      </p:sp>
      <p:pic>
        <p:nvPicPr>
          <p:cNvPr id="6" name="5 Resim" descr="20190306_113433.jpg"/>
          <p:cNvPicPr>
            <a:picLocks noChangeAspect="1"/>
          </p:cNvPicPr>
          <p:nvPr/>
        </p:nvPicPr>
        <p:blipFill>
          <a:blip r:embed="rId3" cstate="print"/>
          <a:stretch>
            <a:fillRect/>
          </a:stretch>
        </p:blipFill>
        <p:spPr>
          <a:xfrm>
            <a:off x="142844" y="3500438"/>
            <a:ext cx="4786346" cy="2928957"/>
          </a:xfrm>
          <a:prstGeom prst="rect">
            <a:avLst/>
          </a:prstGeom>
        </p:spPr>
      </p:pic>
      <p:sp>
        <p:nvSpPr>
          <p:cNvPr id="7" name="6 Dikdörtgen"/>
          <p:cNvSpPr/>
          <p:nvPr/>
        </p:nvSpPr>
        <p:spPr>
          <a:xfrm>
            <a:off x="4929190" y="3429000"/>
            <a:ext cx="4000496" cy="1569660"/>
          </a:xfrm>
          <a:prstGeom prst="rect">
            <a:avLst/>
          </a:prstGeom>
        </p:spPr>
        <p:txBody>
          <a:bodyPr wrap="square">
            <a:spAutoFit/>
          </a:bodyPr>
          <a:lstStyle/>
          <a:p>
            <a:pPr algn="just"/>
            <a:r>
              <a:rPr lang="tr-TR" sz="2400" dirty="0" smtClean="0"/>
              <a:t>Vezirköprü M.T.A.L Makine Teknolojisi Alanı tarafından yapılan Lazer Yakma Makinesi ve yapılan örnek bir iş</a:t>
            </a:r>
            <a:endParaRPr lang="tr-TR" sz="2400" dirty="0"/>
          </a:p>
        </p:txBody>
      </p:sp>
      <p:pic>
        <p:nvPicPr>
          <p:cNvPr id="8" name="7 Resim" descr="20190306_113455.jpg"/>
          <p:cNvPicPr>
            <a:picLocks noChangeAspect="1"/>
          </p:cNvPicPr>
          <p:nvPr/>
        </p:nvPicPr>
        <p:blipFill>
          <a:blip r:embed="rId4" cstate="print"/>
          <a:stretch>
            <a:fillRect/>
          </a:stretch>
        </p:blipFill>
        <p:spPr>
          <a:xfrm>
            <a:off x="5286380" y="4929198"/>
            <a:ext cx="3174990" cy="1785932"/>
          </a:xfrm>
          <a:prstGeom prst="rect">
            <a:avLst/>
          </a:prstGeom>
        </p:spPr>
      </p:pic>
    </p:spTree>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852"/>
            <a:ext cx="8229600" cy="571504"/>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857232"/>
            <a:ext cx="8372476" cy="5357850"/>
          </a:xfrm>
        </p:spPr>
        <p:txBody>
          <a:bodyPr>
            <a:normAutofit/>
          </a:bodyPr>
          <a:lstStyle/>
          <a:p>
            <a:pPr algn="just">
              <a:buNone/>
            </a:pPr>
            <a:r>
              <a:rPr lang="tr-TR" sz="2400" dirty="0" smtClean="0"/>
              <a:t>	Bölümümüzde 5 öğretmen 75 öğrenci bulunmaktadır.</a:t>
            </a:r>
          </a:p>
          <a:p>
            <a:pPr algn="just">
              <a:buNone/>
            </a:pPr>
            <a:r>
              <a:rPr lang="tr-TR" sz="2400" dirty="0" smtClean="0"/>
              <a:t>	3308 sayılı kanuna göre 12 öğrencimiz İşletmelerde Beceri</a:t>
            </a:r>
          </a:p>
          <a:p>
            <a:pPr algn="just">
              <a:buNone/>
            </a:pPr>
            <a:r>
              <a:rPr lang="tr-TR" sz="2400" dirty="0" smtClean="0"/>
              <a:t>	Eğitimi için alanı ile ilgili çeşitli işletmelere gitmektedir.</a:t>
            </a:r>
          </a:p>
          <a:p>
            <a:pPr algn="just">
              <a:buNone/>
            </a:pPr>
            <a:r>
              <a:rPr lang="tr-TR" sz="2400" dirty="0" smtClean="0"/>
              <a:t>	Makine Teknolojisi alanından mezun öğrencilerimiz diplomaları ile birlikte iş yeri açma belgesi de almaktadırlar.</a:t>
            </a:r>
          </a:p>
          <a:p>
            <a:pPr algn="just">
              <a:buNone/>
            </a:pPr>
            <a:r>
              <a:rPr lang="tr-TR" sz="2400" dirty="0" smtClean="0"/>
              <a:t>	</a:t>
            </a:r>
          </a:p>
          <a:p>
            <a:pPr algn="just">
              <a:buNone/>
            </a:pPr>
            <a:r>
              <a:rPr lang="tr-TR" sz="2400" dirty="0" smtClean="0"/>
              <a:t>	</a:t>
            </a:r>
            <a:r>
              <a:rPr lang="tr-TR" sz="2400" dirty="0" smtClean="0">
                <a:solidFill>
                  <a:schemeClr val="accent5">
                    <a:lumMod val="50000"/>
                  </a:schemeClr>
                </a:solidFill>
              </a:rPr>
              <a:t>Makine Teknolojisi Alan Öğretmenlerimiz;</a:t>
            </a:r>
          </a:p>
          <a:p>
            <a:pPr algn="just">
              <a:buNone/>
            </a:pPr>
            <a:r>
              <a:rPr lang="tr-TR" sz="2400" dirty="0" smtClean="0">
                <a:solidFill>
                  <a:srgbClr val="FF0000"/>
                </a:solidFill>
              </a:rPr>
              <a:t>	</a:t>
            </a:r>
            <a:r>
              <a:rPr lang="tr-TR" sz="2400" dirty="0" smtClean="0">
                <a:solidFill>
                  <a:srgbClr val="002060"/>
                </a:solidFill>
              </a:rPr>
              <a:t>Mak. Tek.Alan Şefi		</a:t>
            </a:r>
            <a:r>
              <a:rPr lang="tr-TR" sz="2400" dirty="0" smtClean="0">
                <a:solidFill>
                  <a:schemeClr val="accent6">
                    <a:lumMod val="50000"/>
                  </a:schemeClr>
                </a:solidFill>
              </a:rPr>
              <a:t>Eyüp KARA</a:t>
            </a:r>
          </a:p>
          <a:p>
            <a:pPr algn="just">
              <a:buNone/>
            </a:pPr>
            <a:r>
              <a:rPr lang="tr-TR" sz="2400" dirty="0" smtClean="0">
                <a:solidFill>
                  <a:srgbClr val="002060"/>
                </a:solidFill>
              </a:rPr>
              <a:t>	 Mak. Tek.Alan Öğrt.	</a:t>
            </a:r>
            <a:r>
              <a:rPr lang="tr-TR" sz="2400" dirty="0" smtClean="0">
                <a:solidFill>
                  <a:schemeClr val="accent6">
                    <a:lumMod val="50000"/>
                  </a:schemeClr>
                </a:solidFill>
              </a:rPr>
              <a:t>Mustafa EMİR</a:t>
            </a:r>
          </a:p>
          <a:p>
            <a:pPr algn="just">
              <a:buNone/>
            </a:pPr>
            <a:r>
              <a:rPr lang="tr-TR" sz="2400" dirty="0" smtClean="0">
                <a:solidFill>
                  <a:srgbClr val="002060"/>
                </a:solidFill>
              </a:rPr>
              <a:t>	 Mak. Tek.Alan Öğrt. 	</a:t>
            </a:r>
            <a:r>
              <a:rPr lang="tr-TR" sz="2400" dirty="0" smtClean="0">
                <a:solidFill>
                  <a:schemeClr val="accent6">
                    <a:lumMod val="50000"/>
                  </a:schemeClr>
                </a:solidFill>
              </a:rPr>
              <a:t>Mustafa KORALAY</a:t>
            </a:r>
          </a:p>
          <a:p>
            <a:pPr algn="just">
              <a:buNone/>
            </a:pPr>
            <a:r>
              <a:rPr lang="tr-TR" sz="2400" dirty="0" smtClean="0">
                <a:solidFill>
                  <a:srgbClr val="002060"/>
                </a:solidFill>
              </a:rPr>
              <a:t>	 Mak. Tek.Alan Öğrt. 	</a:t>
            </a:r>
            <a:r>
              <a:rPr lang="tr-TR" sz="2400" dirty="0" smtClean="0">
                <a:solidFill>
                  <a:schemeClr val="accent6">
                    <a:lumMod val="50000"/>
                  </a:schemeClr>
                </a:solidFill>
              </a:rPr>
              <a:t>Salih YILDIZ</a:t>
            </a:r>
          </a:p>
          <a:p>
            <a:pPr algn="just">
              <a:buNone/>
            </a:pPr>
            <a:r>
              <a:rPr lang="tr-TR" sz="2400" dirty="0" smtClean="0">
                <a:solidFill>
                  <a:srgbClr val="002060"/>
                </a:solidFill>
              </a:rPr>
              <a:t>	Mak. Tek.Alan Öğrt. 	</a:t>
            </a:r>
            <a:r>
              <a:rPr lang="tr-TR" sz="2400" dirty="0" smtClean="0">
                <a:solidFill>
                  <a:schemeClr val="accent6">
                    <a:lumMod val="50000"/>
                  </a:schemeClr>
                </a:solidFill>
              </a:rPr>
              <a:t>Gökhan TAŞDEMİR</a:t>
            </a:r>
            <a:endParaRPr lang="tr-TR" sz="2400" dirty="0">
              <a:solidFill>
                <a:schemeClr val="accent6">
                  <a:lumMod val="50000"/>
                </a:schemeClr>
              </a:solidFill>
            </a:endParaRPr>
          </a:p>
        </p:txBody>
      </p:sp>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989034"/>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sp>
        <p:nvSpPr>
          <p:cNvPr id="3" name="2 İçerik Yer Tutucusu"/>
          <p:cNvSpPr>
            <a:spLocks noGrp="1"/>
          </p:cNvSpPr>
          <p:nvPr>
            <p:ph idx="1"/>
          </p:nvPr>
        </p:nvSpPr>
        <p:spPr>
          <a:xfrm>
            <a:off x="357158" y="785794"/>
            <a:ext cx="8229600" cy="2000264"/>
          </a:xfrm>
        </p:spPr>
        <p:txBody>
          <a:bodyPr>
            <a:normAutofit fontScale="92500" lnSpcReduction="10000"/>
          </a:bodyPr>
          <a:lstStyle/>
          <a:p>
            <a:pPr algn="just">
              <a:buNone/>
            </a:pPr>
            <a:r>
              <a:rPr lang="tr-TR" sz="2000" dirty="0" smtClean="0"/>
              <a:t>	</a:t>
            </a:r>
          </a:p>
          <a:p>
            <a:pPr algn="just">
              <a:buNone/>
            </a:pPr>
            <a:r>
              <a:rPr lang="tr-TR" sz="2000" dirty="0" smtClean="0"/>
              <a:t>		Bilgisayarların takım tezgahlarına entegre olması ile numerik kontrollü (NC –CNC) programa göre çalışan takım tezgahları geliştirilmiştir. Bilgisayar destekli tasarım ve imalat (CAD – CAM) ile direkt kontrol edilen sistemler, esnek kontrol sistemleri ve bütünleşik imalat sistemleri oluşması ile üretimde insan emeği azalmış , otomasyon hız kazanmıştır. Birim zamanda üretim artmıştır. Ayrıca daha hassas parçalar üretilmeye başlanmıştır.</a:t>
            </a:r>
          </a:p>
          <a:p>
            <a:endParaRPr lang="tr-TR" sz="2000" dirty="0"/>
          </a:p>
        </p:txBody>
      </p:sp>
      <p:pic>
        <p:nvPicPr>
          <p:cNvPr id="4" name="3 Resim" descr="cnc torna.jpg"/>
          <p:cNvPicPr>
            <a:picLocks noChangeAspect="1"/>
          </p:cNvPicPr>
          <p:nvPr/>
        </p:nvPicPr>
        <p:blipFill>
          <a:blip r:embed="rId2"/>
          <a:stretch>
            <a:fillRect/>
          </a:stretch>
        </p:blipFill>
        <p:spPr>
          <a:xfrm>
            <a:off x="500034" y="3071810"/>
            <a:ext cx="4005683" cy="3000396"/>
          </a:xfrm>
          <a:prstGeom prst="rect">
            <a:avLst/>
          </a:prstGeom>
        </p:spPr>
      </p:pic>
      <p:pic>
        <p:nvPicPr>
          <p:cNvPr id="5" name="4 Resim" descr="cnc freze.jpg"/>
          <p:cNvPicPr>
            <a:picLocks noChangeAspect="1"/>
          </p:cNvPicPr>
          <p:nvPr/>
        </p:nvPicPr>
        <p:blipFill>
          <a:blip r:embed="rId3"/>
          <a:stretch>
            <a:fillRect/>
          </a:stretch>
        </p:blipFill>
        <p:spPr>
          <a:xfrm>
            <a:off x="4643438" y="2857496"/>
            <a:ext cx="4200554" cy="3500462"/>
          </a:xfrm>
          <a:prstGeom prst="rect">
            <a:avLst/>
          </a:prstGeom>
        </p:spPr>
      </p:pic>
      <p:sp>
        <p:nvSpPr>
          <p:cNvPr id="6" name="5 Dikdörtgen"/>
          <p:cNvSpPr/>
          <p:nvPr/>
        </p:nvSpPr>
        <p:spPr>
          <a:xfrm>
            <a:off x="1785918" y="6143644"/>
            <a:ext cx="1159613" cy="369332"/>
          </a:xfrm>
          <a:prstGeom prst="rect">
            <a:avLst/>
          </a:prstGeom>
        </p:spPr>
        <p:txBody>
          <a:bodyPr wrap="none">
            <a:spAutoFit/>
          </a:bodyPr>
          <a:lstStyle/>
          <a:p>
            <a:r>
              <a:rPr lang="tr-TR" dirty="0" smtClean="0"/>
              <a:t>CNC Torna</a:t>
            </a:r>
            <a:endParaRPr lang="tr-TR" dirty="0"/>
          </a:p>
        </p:txBody>
      </p:sp>
      <p:sp>
        <p:nvSpPr>
          <p:cNvPr id="7" name="6 Dikdörtgen"/>
          <p:cNvSpPr/>
          <p:nvPr/>
        </p:nvSpPr>
        <p:spPr>
          <a:xfrm>
            <a:off x="6215074" y="6286520"/>
            <a:ext cx="1131207" cy="369332"/>
          </a:xfrm>
          <a:prstGeom prst="rect">
            <a:avLst/>
          </a:prstGeom>
        </p:spPr>
        <p:txBody>
          <a:bodyPr wrap="none">
            <a:spAutoFit/>
          </a:bodyPr>
          <a:lstStyle/>
          <a:p>
            <a:r>
              <a:rPr lang="tr-TR" dirty="0" smtClean="0"/>
              <a:t>CNC Freze</a:t>
            </a:r>
            <a:endParaRPr lang="tr-TR" dirty="0"/>
          </a:p>
        </p:txBody>
      </p:sp>
    </p:spTree>
  </p:cSld>
  <p:clrMapOvr>
    <a:masterClrMapping/>
  </p:clrMapOvr>
  <p:transition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39718"/>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428596" y="2714620"/>
            <a:ext cx="8229600" cy="1114420"/>
          </a:xfrm>
        </p:spPr>
        <p:txBody>
          <a:bodyPr>
            <a:normAutofit/>
          </a:bodyPr>
          <a:lstStyle/>
          <a:p>
            <a:pPr algn="ctr">
              <a:buNone/>
            </a:pPr>
            <a:r>
              <a:rPr lang="tr-TR" sz="6000" dirty="0" smtClean="0">
                <a:solidFill>
                  <a:schemeClr val="bg2">
                    <a:lumMod val="10000"/>
                  </a:schemeClr>
                </a:solidFill>
              </a:rPr>
              <a:t>TEŞEKKÜRLER</a:t>
            </a:r>
            <a:endParaRPr lang="tr-TR" sz="6000" dirty="0">
              <a:solidFill>
                <a:schemeClr val="bg2">
                  <a:lumMod val="10000"/>
                </a:schemeClr>
              </a:solidFill>
            </a:endParaRPr>
          </a:p>
        </p:txBody>
      </p:sp>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642918"/>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sp>
        <p:nvSpPr>
          <p:cNvPr id="3" name="2 İçerik Yer Tutucusu"/>
          <p:cNvSpPr>
            <a:spLocks noGrp="1"/>
          </p:cNvSpPr>
          <p:nvPr>
            <p:ph idx="1"/>
          </p:nvPr>
        </p:nvSpPr>
        <p:spPr>
          <a:xfrm>
            <a:off x="357158" y="642918"/>
            <a:ext cx="8215370" cy="1714512"/>
          </a:xfrm>
        </p:spPr>
        <p:txBody>
          <a:bodyPr>
            <a:normAutofit fontScale="85000" lnSpcReduction="10000"/>
          </a:bodyPr>
          <a:lstStyle/>
          <a:p>
            <a:pPr algn="just">
              <a:buNone/>
            </a:pPr>
            <a:r>
              <a:rPr lang="tr-TR" sz="2000" dirty="0" smtClean="0"/>
              <a:t>		Dünyanın pek çok gelişmiş ya da gelişmekte olan ülkesinde  sanayi ve endüstrileşme, ekonominin itici gücü olarak kabul edildiği için mesleki teknik eğitime büyük önem verilmektedir. Meslek okulları açılmaktadır. Meslek okullarında farklı alanlarda mesleki eğitim verilmektedir. Bu alanlardan biri de Makine Teknolojisi Alanıdır.</a:t>
            </a:r>
          </a:p>
          <a:p>
            <a:pPr algn="just">
              <a:buNone/>
            </a:pPr>
            <a:r>
              <a:rPr lang="tr-TR" sz="2000" dirty="0" smtClean="0"/>
              <a:t>	</a:t>
            </a:r>
          </a:p>
          <a:p>
            <a:pPr algn="just">
              <a:buNone/>
            </a:pPr>
            <a:r>
              <a:rPr lang="tr-TR" sz="2000" dirty="0" smtClean="0"/>
              <a:t>	</a:t>
            </a:r>
            <a:endParaRPr lang="tr-TR" sz="2000" dirty="0"/>
          </a:p>
        </p:txBody>
      </p:sp>
      <p:pic>
        <p:nvPicPr>
          <p:cNvPr id="5" name="4 Resim" descr="20190304_105044.jpg"/>
          <p:cNvPicPr>
            <a:picLocks noChangeAspect="1"/>
          </p:cNvPicPr>
          <p:nvPr/>
        </p:nvPicPr>
        <p:blipFill>
          <a:blip r:embed="rId2" cstate="print"/>
          <a:stretch>
            <a:fillRect/>
          </a:stretch>
        </p:blipFill>
        <p:spPr>
          <a:xfrm>
            <a:off x="928662" y="2143116"/>
            <a:ext cx="7493053" cy="4214842"/>
          </a:xfrm>
          <a:prstGeom prst="rect">
            <a:avLst/>
          </a:prstGeom>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939784"/>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sp>
        <p:nvSpPr>
          <p:cNvPr id="3" name="2 İçerik Yer Tutucusu"/>
          <p:cNvSpPr>
            <a:spLocks noGrp="1"/>
          </p:cNvSpPr>
          <p:nvPr>
            <p:ph idx="1"/>
          </p:nvPr>
        </p:nvSpPr>
        <p:spPr>
          <a:xfrm>
            <a:off x="500034" y="500042"/>
            <a:ext cx="8086724" cy="2786082"/>
          </a:xfrm>
        </p:spPr>
        <p:txBody>
          <a:bodyPr>
            <a:normAutofit/>
          </a:bodyPr>
          <a:lstStyle/>
          <a:p>
            <a:pPr algn="just">
              <a:buNone/>
            </a:pPr>
            <a:r>
              <a:rPr lang="tr-TR" sz="2000" dirty="0" smtClean="0"/>
              <a:t>	</a:t>
            </a:r>
          </a:p>
          <a:p>
            <a:pPr algn="just">
              <a:buNone/>
            </a:pPr>
            <a:r>
              <a:rPr lang="tr-TR" sz="2000" dirty="0" smtClean="0"/>
              <a:t>		Makine Teknolojisi Alanı mesleki eğitimde lokomotif ya da amiral gemi niteliğinde olmak zorundadır. Makineler ya da makine parçaları hayatın her alanında vardır. Bu yüzden özel ve ayrıcalıklı öneme haiz olmak zorundadır. Unutmayalım ki her ne kadar teknoloji robotlaşmaya, yazılım ve elektronik  ağırlıklı yapılanmaya gitse de her robotun, her insansız hava aracının , her lüks otomobilin son derece hassas işlenmiş makina parçalarına ihtiyacı vardır.</a:t>
            </a:r>
            <a:endParaRPr lang="tr-TR" sz="2000" dirty="0"/>
          </a:p>
        </p:txBody>
      </p:sp>
      <p:pic>
        <p:nvPicPr>
          <p:cNvPr id="5" name="4 Resim" descr="motor gövdesi.jpg"/>
          <p:cNvPicPr>
            <a:picLocks noChangeAspect="1"/>
          </p:cNvPicPr>
          <p:nvPr/>
        </p:nvPicPr>
        <p:blipFill>
          <a:blip r:embed="rId2"/>
          <a:stretch>
            <a:fillRect/>
          </a:stretch>
        </p:blipFill>
        <p:spPr>
          <a:xfrm>
            <a:off x="0" y="3571876"/>
            <a:ext cx="3643306" cy="2143140"/>
          </a:xfrm>
          <a:prstGeom prst="rect">
            <a:avLst/>
          </a:prstGeom>
        </p:spPr>
      </p:pic>
      <p:pic>
        <p:nvPicPr>
          <p:cNvPr id="6" name="5 Resim" descr="araba.jpg"/>
          <p:cNvPicPr>
            <a:picLocks noChangeAspect="1"/>
          </p:cNvPicPr>
          <p:nvPr/>
        </p:nvPicPr>
        <p:blipFill>
          <a:blip r:embed="rId3"/>
          <a:stretch>
            <a:fillRect/>
          </a:stretch>
        </p:blipFill>
        <p:spPr>
          <a:xfrm>
            <a:off x="3643306" y="3214686"/>
            <a:ext cx="5092074" cy="2857520"/>
          </a:xfrm>
          <a:prstGeom prst="rect">
            <a:avLst/>
          </a:prstGeom>
        </p:spPr>
      </p:pic>
      <p:sp>
        <p:nvSpPr>
          <p:cNvPr id="7" name="6 Dikdörtgen"/>
          <p:cNvSpPr/>
          <p:nvPr/>
        </p:nvSpPr>
        <p:spPr>
          <a:xfrm>
            <a:off x="857224" y="5857892"/>
            <a:ext cx="1143008" cy="646331"/>
          </a:xfrm>
          <a:prstGeom prst="rect">
            <a:avLst/>
          </a:prstGeom>
        </p:spPr>
        <p:txBody>
          <a:bodyPr wrap="square">
            <a:spAutoFit/>
          </a:bodyPr>
          <a:lstStyle/>
          <a:p>
            <a:r>
              <a:rPr lang="tr-TR" dirty="0" smtClean="0"/>
              <a:t>Motor  gövdesi</a:t>
            </a:r>
            <a:endParaRPr lang="tr-TR" dirty="0"/>
          </a:p>
        </p:txBody>
      </p:sp>
      <p:sp>
        <p:nvSpPr>
          <p:cNvPr id="8" name="7 Dikdörtgen"/>
          <p:cNvSpPr/>
          <p:nvPr/>
        </p:nvSpPr>
        <p:spPr>
          <a:xfrm>
            <a:off x="5286380" y="6215082"/>
            <a:ext cx="2143140" cy="369332"/>
          </a:xfrm>
          <a:prstGeom prst="rect">
            <a:avLst/>
          </a:prstGeom>
        </p:spPr>
        <p:txBody>
          <a:bodyPr wrap="square">
            <a:spAutoFit/>
          </a:bodyPr>
          <a:lstStyle/>
          <a:p>
            <a:r>
              <a:rPr lang="tr-TR" dirty="0" smtClean="0"/>
              <a:t>Otomobil parçaları</a:t>
            </a:r>
            <a:endParaRPr lang="tr-TR" dirty="0"/>
          </a:p>
        </p:txBody>
      </p:sp>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pic>
        <p:nvPicPr>
          <p:cNvPr id="5" name="4 İçerik Yer Tutucusu" descr="makine-teknolojisi-jet-motoru.jpg"/>
          <p:cNvPicPr>
            <a:picLocks noGrp="1" noChangeAspect="1"/>
          </p:cNvPicPr>
          <p:nvPr>
            <p:ph idx="1"/>
          </p:nvPr>
        </p:nvPicPr>
        <p:blipFill>
          <a:blip r:embed="rId2"/>
          <a:stretch>
            <a:fillRect/>
          </a:stretch>
        </p:blipFill>
        <p:spPr>
          <a:xfrm>
            <a:off x="1428728" y="1428736"/>
            <a:ext cx="6392624" cy="4049193"/>
          </a:xfrm>
        </p:spPr>
      </p:pic>
      <p:sp>
        <p:nvSpPr>
          <p:cNvPr id="1026" name="AutoShape 2" descr="makine teknolojisi jet moto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 name="5 Dikdörtgen"/>
          <p:cNvSpPr/>
          <p:nvPr/>
        </p:nvSpPr>
        <p:spPr>
          <a:xfrm>
            <a:off x="1071538" y="5429264"/>
            <a:ext cx="7358114" cy="1015663"/>
          </a:xfrm>
          <a:prstGeom prst="rect">
            <a:avLst/>
          </a:prstGeom>
        </p:spPr>
        <p:txBody>
          <a:bodyPr wrap="square">
            <a:spAutoFit/>
          </a:bodyPr>
          <a:lstStyle/>
          <a:p>
            <a:pPr algn="just"/>
            <a:r>
              <a:rPr lang="tr-TR" sz="2000" dirty="0" smtClean="0"/>
              <a:t>Bir jet motorunun kesit resmi görülmektedir.Jet motorlarının onbinlerce son derece hassas işlenmiş makine parçalarına ihtiyacı vardır.</a:t>
            </a:r>
            <a:endParaRPr lang="tr-TR" sz="2000" dirty="0"/>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642919"/>
            <a:ext cx="8186766" cy="2286016"/>
          </a:xfrm>
        </p:spPr>
        <p:txBody>
          <a:bodyPr>
            <a:noAutofit/>
          </a:bodyPr>
          <a:lstStyle/>
          <a:p>
            <a:pPr algn="just">
              <a:buNone/>
            </a:pPr>
            <a:r>
              <a:rPr lang="tr-TR" sz="2000" dirty="0" smtClean="0">
                <a:latin typeface="Times New Roman" pitchFamily="18" charset="0"/>
                <a:cs typeface="Times New Roman" pitchFamily="18" charset="0"/>
              </a:rPr>
              <a:t>	Teknolojinin dolu dizgin ilerlediği dünyamızda makine sektörünün dahil olmadığı alan yok gibi . Uzay mekiğinden sandalye üretimine kadar neredeyse her alanda makina parçaları ya da makinaların üretime dahil olduğunu görebiliriz. Tıp, eczacılık , bilgisayar sektörü , aklınıza hangi sektörü getirirseniz  getirin. Orada mutlaka ya bir vida parçası vardır ya da  makineciler tarafından  imal edilmiş kalıplardan çıkmış minik plastik bir parçalar.</a:t>
            </a:r>
          </a:p>
          <a:p>
            <a:pPr algn="just">
              <a:buNone/>
            </a:pPr>
            <a:r>
              <a:rPr lang="tr-TR" sz="2000" dirty="0" smtClean="0">
                <a:latin typeface="Times New Roman" pitchFamily="18" charset="0"/>
                <a:cs typeface="Times New Roman" pitchFamily="18" charset="0"/>
              </a:rPr>
              <a:t>	</a:t>
            </a:r>
          </a:p>
          <a:p>
            <a:pPr algn="just"/>
            <a:endParaRPr lang="tr-TR" sz="2000" dirty="0"/>
          </a:p>
        </p:txBody>
      </p:sp>
      <p:sp>
        <p:nvSpPr>
          <p:cNvPr id="4" name="1 Başlık"/>
          <p:cNvSpPr>
            <a:spLocks noGrp="1"/>
          </p:cNvSpPr>
          <p:nvPr>
            <p:ph type="title"/>
          </p:nvPr>
        </p:nvSpPr>
        <p:spPr>
          <a:xfrm>
            <a:off x="428596" y="0"/>
            <a:ext cx="8229600" cy="857256"/>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pic>
        <p:nvPicPr>
          <p:cNvPr id="5" name="4 Resim" descr="mobilya parçaları.jpg"/>
          <p:cNvPicPr>
            <a:picLocks noChangeAspect="1"/>
          </p:cNvPicPr>
          <p:nvPr/>
        </p:nvPicPr>
        <p:blipFill>
          <a:blip r:embed="rId2"/>
          <a:stretch>
            <a:fillRect/>
          </a:stretch>
        </p:blipFill>
        <p:spPr>
          <a:xfrm>
            <a:off x="214282" y="2928934"/>
            <a:ext cx="3435270" cy="2286016"/>
          </a:xfrm>
          <a:prstGeom prst="rect">
            <a:avLst/>
          </a:prstGeom>
        </p:spPr>
      </p:pic>
      <p:sp>
        <p:nvSpPr>
          <p:cNvPr id="6" name="5 Dikdörtgen"/>
          <p:cNvSpPr/>
          <p:nvPr/>
        </p:nvSpPr>
        <p:spPr>
          <a:xfrm>
            <a:off x="714348" y="5357826"/>
            <a:ext cx="1857388" cy="369332"/>
          </a:xfrm>
          <a:prstGeom prst="rect">
            <a:avLst/>
          </a:prstGeom>
        </p:spPr>
        <p:txBody>
          <a:bodyPr wrap="square">
            <a:spAutoFit/>
          </a:bodyPr>
          <a:lstStyle/>
          <a:p>
            <a:r>
              <a:rPr lang="tr-TR" dirty="0" smtClean="0"/>
              <a:t>Mobilya parçaları</a:t>
            </a:r>
            <a:endParaRPr lang="tr-TR" dirty="0"/>
          </a:p>
        </p:txBody>
      </p:sp>
      <p:pic>
        <p:nvPicPr>
          <p:cNvPr id="7" name="6 Resim" descr="uçak parçaları.jpg"/>
          <p:cNvPicPr>
            <a:picLocks noChangeAspect="1"/>
          </p:cNvPicPr>
          <p:nvPr/>
        </p:nvPicPr>
        <p:blipFill>
          <a:blip r:embed="rId3"/>
          <a:stretch>
            <a:fillRect/>
          </a:stretch>
        </p:blipFill>
        <p:spPr>
          <a:xfrm>
            <a:off x="3714744" y="2643182"/>
            <a:ext cx="4611470" cy="3071834"/>
          </a:xfrm>
          <a:prstGeom prst="rect">
            <a:avLst/>
          </a:prstGeom>
        </p:spPr>
      </p:pic>
      <p:sp>
        <p:nvSpPr>
          <p:cNvPr id="8" name="7 Dikdörtgen"/>
          <p:cNvSpPr/>
          <p:nvPr/>
        </p:nvSpPr>
        <p:spPr>
          <a:xfrm>
            <a:off x="5143504" y="5857892"/>
            <a:ext cx="1857388" cy="369332"/>
          </a:xfrm>
          <a:prstGeom prst="rect">
            <a:avLst/>
          </a:prstGeom>
        </p:spPr>
        <p:txBody>
          <a:bodyPr wrap="square">
            <a:spAutoFit/>
          </a:bodyPr>
          <a:lstStyle/>
          <a:p>
            <a:r>
              <a:rPr lang="tr-TR" dirty="0" smtClean="0"/>
              <a:t>Uçak parçaları</a:t>
            </a:r>
            <a:endParaRPr lang="tr-TR" dirty="0"/>
          </a:p>
        </p:txBody>
      </p:sp>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725470"/>
          </a:xfrm>
        </p:spPr>
        <p:txBody>
          <a:bodyPr>
            <a:normAutofit/>
          </a:bodyPr>
          <a:lstStyle/>
          <a:p>
            <a:r>
              <a:rPr lang="tr-TR" sz="2000" dirty="0" smtClean="0">
                <a:solidFill>
                  <a:schemeClr val="accent1">
                    <a:lumMod val="50000"/>
                  </a:schemeClr>
                </a:solidFill>
              </a:rPr>
              <a:t>MAKİNE TEKNOLOJİSİ ALANI</a:t>
            </a:r>
            <a:endParaRPr lang="tr-TR" sz="2000" dirty="0">
              <a:solidFill>
                <a:schemeClr val="accent1">
                  <a:lumMod val="50000"/>
                </a:schemeClr>
              </a:solidFill>
            </a:endParaRPr>
          </a:p>
        </p:txBody>
      </p:sp>
      <p:sp>
        <p:nvSpPr>
          <p:cNvPr id="3" name="2 İçerik Yer Tutucusu"/>
          <p:cNvSpPr>
            <a:spLocks noGrp="1"/>
          </p:cNvSpPr>
          <p:nvPr>
            <p:ph idx="1"/>
          </p:nvPr>
        </p:nvSpPr>
        <p:spPr>
          <a:xfrm>
            <a:off x="428596" y="928670"/>
            <a:ext cx="8229600" cy="5357850"/>
          </a:xfrm>
        </p:spPr>
        <p:txBody>
          <a:bodyPr>
            <a:noAutofit/>
          </a:bodyPr>
          <a:lstStyle/>
          <a:p>
            <a:pPr algn="just">
              <a:buNone/>
            </a:pPr>
            <a:r>
              <a:rPr lang="tr-TR" sz="2000" dirty="0" smtClean="0">
                <a:latin typeface="Times New Roman" pitchFamily="18" charset="0"/>
                <a:cs typeface="Times New Roman" pitchFamily="18" charset="0"/>
              </a:rPr>
              <a:t>		Bu kadar geniş çalışma alanına sahip bir bölümde teknolojik gelişmelere ve endüstriyel ihtiyaçlara paralel olarak dallaşma ve dallara ayrılma da  kaçınılmaz hale gelmiştir.</a:t>
            </a:r>
          </a:p>
          <a:p>
            <a:pPr algn="just">
              <a:buNone/>
            </a:pPr>
            <a:r>
              <a:rPr lang="tr-TR" sz="2000" dirty="0" smtClean="0">
                <a:latin typeface="Times New Roman" pitchFamily="18" charset="0"/>
                <a:cs typeface="Times New Roman" pitchFamily="18" charset="0"/>
              </a:rPr>
              <a:t>	</a:t>
            </a:r>
          </a:p>
          <a:p>
            <a:pPr algn="just">
              <a:buNone/>
            </a:pPr>
            <a:r>
              <a:rPr lang="tr-TR" sz="2000" dirty="0" smtClean="0">
                <a:latin typeface="Times New Roman" pitchFamily="18" charset="0"/>
                <a:cs typeface="Times New Roman" pitchFamily="18" charset="0"/>
              </a:rPr>
              <a:t>	</a:t>
            </a:r>
            <a:r>
              <a:rPr lang="tr-TR" sz="2000" u="sng" dirty="0" smtClean="0">
                <a:solidFill>
                  <a:schemeClr val="accent2">
                    <a:lumMod val="50000"/>
                  </a:schemeClr>
                </a:solidFill>
                <a:latin typeface="Times New Roman" pitchFamily="18" charset="0"/>
                <a:cs typeface="Times New Roman" pitchFamily="18" charset="0"/>
              </a:rPr>
              <a:t>Makine Teknolojisi Alanı dalları şunlardır:</a:t>
            </a:r>
          </a:p>
          <a:p>
            <a:pPr algn="just">
              <a:buNone/>
            </a:pPr>
            <a:endParaRPr lang="tr-TR" sz="2000" dirty="0" smtClean="0">
              <a:latin typeface="Times New Roman" pitchFamily="18" charset="0"/>
              <a:cs typeface="Times New Roman" pitchFamily="18" charset="0"/>
            </a:endParaRPr>
          </a:p>
          <a:p>
            <a:pPr algn="just">
              <a:buNone/>
            </a:pPr>
            <a:r>
              <a:rPr lang="tr-TR" sz="2000" dirty="0" smtClean="0">
                <a:solidFill>
                  <a:schemeClr val="tx2">
                    <a:lumMod val="50000"/>
                  </a:schemeClr>
                </a:solidFill>
                <a:latin typeface="Times New Roman" pitchFamily="18" charset="0"/>
                <a:cs typeface="Times New Roman" pitchFamily="18" charset="0"/>
              </a:rPr>
              <a:t>1. Bilgisayarlı Makine İmalatı </a:t>
            </a:r>
          </a:p>
          <a:p>
            <a:pPr algn="just">
              <a:buNone/>
            </a:pPr>
            <a:r>
              <a:rPr lang="tr-TR" sz="2000" dirty="0" smtClean="0">
                <a:solidFill>
                  <a:schemeClr val="tx2">
                    <a:lumMod val="50000"/>
                  </a:schemeClr>
                </a:solidFill>
                <a:latin typeface="Times New Roman" pitchFamily="18" charset="0"/>
                <a:cs typeface="Times New Roman" pitchFamily="18" charset="0"/>
              </a:rPr>
              <a:t>2. Endüstriyel Kalıp </a:t>
            </a:r>
          </a:p>
          <a:p>
            <a:pPr algn="just">
              <a:buNone/>
            </a:pPr>
            <a:r>
              <a:rPr lang="tr-TR" sz="2000" dirty="0" smtClean="0">
                <a:solidFill>
                  <a:schemeClr val="tx2">
                    <a:lumMod val="50000"/>
                  </a:schemeClr>
                </a:solidFill>
                <a:latin typeface="Times New Roman" pitchFamily="18" charset="0"/>
                <a:cs typeface="Times New Roman" pitchFamily="18" charset="0"/>
              </a:rPr>
              <a:t>3. Makine Bakım Onarım</a:t>
            </a:r>
          </a:p>
          <a:p>
            <a:pPr algn="just">
              <a:buNone/>
            </a:pPr>
            <a:r>
              <a:rPr lang="tr-TR" sz="2000" dirty="0" smtClean="0">
                <a:solidFill>
                  <a:schemeClr val="tx2">
                    <a:lumMod val="50000"/>
                  </a:schemeClr>
                </a:solidFill>
                <a:latin typeface="Times New Roman" pitchFamily="18" charset="0"/>
                <a:cs typeface="Times New Roman" pitchFamily="18" charset="0"/>
              </a:rPr>
              <a:t>4. Bilgisayar Destekli Makine Ressamlığı </a:t>
            </a:r>
          </a:p>
          <a:p>
            <a:pPr algn="just">
              <a:buNone/>
            </a:pPr>
            <a:r>
              <a:rPr lang="tr-TR" sz="2000" dirty="0" smtClean="0">
                <a:solidFill>
                  <a:schemeClr val="tx2">
                    <a:lumMod val="50000"/>
                  </a:schemeClr>
                </a:solidFill>
                <a:latin typeface="Times New Roman" pitchFamily="18" charset="0"/>
                <a:cs typeface="Times New Roman" pitchFamily="18" charset="0"/>
              </a:rPr>
              <a:t>5. Mermer İşleme </a:t>
            </a:r>
          </a:p>
          <a:p>
            <a:pPr algn="just">
              <a:buNone/>
            </a:pPr>
            <a:r>
              <a:rPr lang="tr-TR" sz="2000" dirty="0" smtClean="0">
                <a:solidFill>
                  <a:schemeClr val="tx2">
                    <a:lumMod val="50000"/>
                  </a:schemeClr>
                </a:solidFill>
                <a:latin typeface="Times New Roman" pitchFamily="18" charset="0"/>
                <a:cs typeface="Times New Roman" pitchFamily="18" charset="0"/>
              </a:rPr>
              <a:t>6. Bilgisayar Destekli Endüstriyel Modelleme </a:t>
            </a:r>
          </a:p>
          <a:p>
            <a:pPr algn="just">
              <a:buNone/>
            </a:pPr>
            <a:endParaRPr lang="tr-TR" sz="2000" dirty="0" smtClean="0"/>
          </a:p>
          <a:p>
            <a:pPr algn="just">
              <a:buNone/>
            </a:pPr>
            <a:r>
              <a:rPr lang="tr-TR" sz="2000" dirty="0" smtClean="0"/>
              <a:t>Alan programının toplam eğitim süresi 4 öğretim yılıdır.</a:t>
            </a:r>
            <a:endParaRPr lang="tr-TR" sz="2000" dirty="0" smtClean="0">
              <a:solidFill>
                <a:schemeClr val="tx2">
                  <a:lumMod val="50000"/>
                </a:schemeClr>
              </a:solidFill>
              <a:latin typeface="Times New Roman" pitchFamily="18" charset="0"/>
              <a:cs typeface="Times New Roman" pitchFamily="18" charset="0"/>
            </a:endParaRPr>
          </a:p>
          <a:p>
            <a:pPr algn="just">
              <a:buNone/>
            </a:pPr>
            <a:endParaRPr lang="tr-TR" sz="2000" dirty="0" smtClean="0">
              <a:solidFill>
                <a:schemeClr val="tx2">
                  <a:lumMod val="50000"/>
                </a:schemeClr>
              </a:solidFill>
              <a:latin typeface="Times New Roman" pitchFamily="18" charset="0"/>
              <a:cs typeface="Times New Roman" pitchFamily="18" charset="0"/>
            </a:endParaRPr>
          </a:p>
          <a:p>
            <a:pPr algn="just">
              <a:buNone/>
            </a:pPr>
            <a:endParaRPr lang="tr-TR" sz="2000" dirty="0" smtClean="0">
              <a:solidFill>
                <a:schemeClr val="tx2">
                  <a:lumMod val="50000"/>
                </a:schemeClr>
              </a:solidFill>
              <a:latin typeface="Times New Roman" pitchFamily="18" charset="0"/>
              <a:cs typeface="Times New Roman" pitchFamily="18" charset="0"/>
            </a:endParaRPr>
          </a:p>
          <a:p>
            <a:pPr algn="just">
              <a:buNone/>
            </a:pPr>
            <a:endParaRPr lang="tr-TR" sz="2000" dirty="0" smtClean="0">
              <a:latin typeface="Times New Roman" pitchFamily="18" charset="0"/>
              <a:cs typeface="Times New Roman" pitchFamily="18" charset="0"/>
            </a:endParaRPr>
          </a:p>
          <a:p>
            <a:pPr algn="just">
              <a:buNone/>
            </a:pPr>
            <a:endParaRPr lang="tr-TR" sz="2000" dirty="0">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2594"/>
          </a:xfrm>
        </p:spPr>
        <p:txBody>
          <a:bodyPr>
            <a:normAutofit/>
          </a:bodyPr>
          <a:lstStyle/>
          <a:p>
            <a:r>
              <a:rPr lang="tr-TR" sz="2000" dirty="0" smtClean="0">
                <a:solidFill>
                  <a:schemeClr val="accent1">
                    <a:lumMod val="50000"/>
                  </a:schemeClr>
                </a:solidFill>
              </a:rPr>
              <a:t>MAKİNE TEKNOLOJİSİ ALANI</a:t>
            </a:r>
            <a:endParaRPr lang="tr-TR" sz="2000" dirty="0"/>
          </a:p>
        </p:txBody>
      </p:sp>
      <p:sp>
        <p:nvSpPr>
          <p:cNvPr id="3" name="2 İçerik Yer Tutucusu"/>
          <p:cNvSpPr>
            <a:spLocks noGrp="1"/>
          </p:cNvSpPr>
          <p:nvPr>
            <p:ph idx="1"/>
          </p:nvPr>
        </p:nvSpPr>
        <p:spPr>
          <a:xfrm>
            <a:off x="500034" y="928671"/>
            <a:ext cx="8229600" cy="1285884"/>
          </a:xfrm>
        </p:spPr>
        <p:txBody>
          <a:bodyPr>
            <a:normAutofit/>
          </a:bodyPr>
          <a:lstStyle/>
          <a:p>
            <a:pPr>
              <a:buNone/>
            </a:pPr>
            <a:r>
              <a:rPr lang="tr-TR" sz="2000" dirty="0" smtClean="0">
                <a:latin typeface="Times New Roman" pitchFamily="18" charset="0"/>
                <a:cs typeface="Times New Roman" pitchFamily="18" charset="0"/>
              </a:rPr>
              <a:t>	</a:t>
            </a:r>
            <a:r>
              <a:rPr lang="tr-TR" sz="2000" u="sng" dirty="0" smtClean="0">
                <a:solidFill>
                  <a:srgbClr val="FF0000"/>
                </a:solidFill>
                <a:latin typeface="Times New Roman" pitchFamily="18" charset="0"/>
                <a:cs typeface="Times New Roman" pitchFamily="18" charset="0"/>
              </a:rPr>
              <a:t>Bilgisayarlı Makine İmalatı dalında; </a:t>
            </a:r>
            <a:r>
              <a:rPr lang="tr-TR" sz="2000" dirty="0" smtClean="0">
                <a:latin typeface="Times New Roman" pitchFamily="18" charset="0"/>
                <a:cs typeface="Times New Roman" pitchFamily="18" charset="0"/>
              </a:rPr>
              <a:t>bilgisayar kontrollü CNC tezgâhlarda üretim, imalat işlemleri, makine meslek resmi, hidrolik ve pnömatik, bilgisayar destekli tasarım ve üretim yapılmaktadır.</a:t>
            </a:r>
            <a:endParaRPr lang="tr-TR" sz="2000" dirty="0">
              <a:latin typeface="Times New Roman" pitchFamily="18" charset="0"/>
              <a:cs typeface="Times New Roman" pitchFamily="18" charset="0"/>
            </a:endParaRPr>
          </a:p>
        </p:txBody>
      </p:sp>
      <p:pic>
        <p:nvPicPr>
          <p:cNvPr id="4" name="3 Resim" descr="20190228_145950.jpg"/>
          <p:cNvPicPr>
            <a:picLocks noChangeAspect="1"/>
          </p:cNvPicPr>
          <p:nvPr/>
        </p:nvPicPr>
        <p:blipFill>
          <a:blip r:embed="rId2" cstate="print"/>
          <a:stretch>
            <a:fillRect/>
          </a:stretch>
        </p:blipFill>
        <p:spPr>
          <a:xfrm>
            <a:off x="1500166" y="2214554"/>
            <a:ext cx="6223044" cy="3500462"/>
          </a:xfrm>
          <a:prstGeom prst="rect">
            <a:avLst/>
          </a:prstGeom>
        </p:spPr>
      </p:pic>
      <p:sp>
        <p:nvSpPr>
          <p:cNvPr id="5" name="4 Dikdörtgen"/>
          <p:cNvSpPr/>
          <p:nvPr/>
        </p:nvSpPr>
        <p:spPr>
          <a:xfrm>
            <a:off x="3428992" y="5857892"/>
            <a:ext cx="1857388" cy="369332"/>
          </a:xfrm>
          <a:prstGeom prst="rect">
            <a:avLst/>
          </a:prstGeom>
        </p:spPr>
        <p:txBody>
          <a:bodyPr wrap="square">
            <a:spAutoFit/>
          </a:bodyPr>
          <a:lstStyle/>
          <a:p>
            <a:r>
              <a:rPr lang="tr-TR" dirty="0" smtClean="0"/>
              <a:t>CNC Freze Üretim</a:t>
            </a:r>
            <a:endParaRPr lang="tr-TR" dirty="0"/>
          </a:p>
        </p:txBody>
      </p:sp>
    </p:spTree>
  </p:cSld>
  <p:clrMapOvr>
    <a:masterClrMapping/>
  </p:clrMapOvr>
  <p:transition advTm="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202</Words>
  <PresentationFormat>Ekran Gösterisi (4:3)</PresentationFormat>
  <Paragraphs>165</Paragraphs>
  <Slides>30</Slides>
  <Notes>0</Notes>
  <HiddenSlides>0</HiddenSlides>
  <MMClips>1</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lpstr>MAKİNE TEKNOLOJİSİ ALANI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MAKİNE TEKNOLOJİSİ ALANI</dc:title>
  <dc:creator>makina</dc:creator>
  <cp:lastModifiedBy>makina</cp:lastModifiedBy>
  <cp:revision>247</cp:revision>
  <dcterms:created xsi:type="dcterms:W3CDTF">2019-03-04T05:17:22Z</dcterms:created>
  <dcterms:modified xsi:type="dcterms:W3CDTF">2019-03-07T06:37:02Z</dcterms:modified>
</cp:coreProperties>
</file>