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1" r:id="rId2"/>
    <p:sldId id="272" r:id="rId3"/>
    <p:sldId id="273" r:id="rId4"/>
    <p:sldId id="274" r:id="rId5"/>
    <p:sldId id="277" r:id="rId6"/>
    <p:sldId id="278" r:id="rId7"/>
    <p:sldId id="276" r:id="rId8"/>
    <p:sldId id="256" r:id="rId9"/>
    <p:sldId id="257" r:id="rId10"/>
    <p:sldId id="258" r:id="rId11"/>
    <p:sldId id="259" r:id="rId12"/>
    <p:sldId id="260" r:id="rId13"/>
    <p:sldId id="261" r:id="rId14"/>
    <p:sldId id="262" r:id="rId15"/>
    <p:sldId id="263" r:id="rId16"/>
    <p:sldId id="264" r:id="rId17"/>
    <p:sldId id="269" r:id="rId18"/>
    <p:sldId id="270" r:id="rId19"/>
    <p:sldId id="265" r:id="rId20"/>
    <p:sldId id="266" r:id="rId21"/>
    <p:sldId id="267" r:id="rId22"/>
    <p:sldId id="268" r:id="rId23"/>
    <p:sldId id="279" r:id="rId24"/>
    <p:sldId id="280"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8815" autoAdjust="0"/>
  </p:normalViewPr>
  <p:slideViewPr>
    <p:cSldViewPr snapToGrid="0" showGuides="1">
      <p:cViewPr>
        <p:scale>
          <a:sx n="107" d="100"/>
          <a:sy n="107" d="100"/>
        </p:scale>
        <p:origin x="-708" y="-2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325994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32391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278676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184937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397742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378178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301378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49588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329935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74876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53700D7-7C9F-4C27-A853-0E92018E8289}" type="datetimeFigureOut">
              <a:rPr lang="tr-TR" smtClean="0"/>
              <a:pPr/>
              <a:t>20.07.2020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378369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700D7-7C9F-4C27-A853-0E92018E8289}" type="datetimeFigureOut">
              <a:rPr lang="tr-TR" smtClean="0"/>
              <a:pPr/>
              <a:t>20.07.2020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4E938-4BBA-4844-9498-5C5EEA4755CC}" type="slidenum">
              <a:rPr lang="tr-TR" smtClean="0"/>
              <a:pPr/>
              <a:t>‹#›</a:t>
            </a:fld>
            <a:endParaRPr lang="tr-TR"/>
          </a:p>
        </p:txBody>
      </p:sp>
    </p:spTree>
    <p:extLst>
      <p:ext uri="{BB962C8B-B14F-4D97-AF65-F5344CB8AC3E}">
        <p14:creationId xmlns:p14="http://schemas.microsoft.com/office/powerpoint/2010/main" xmlns="" val="1181952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5953" y="4518734"/>
            <a:ext cx="10515600" cy="1305016"/>
          </a:xfrm>
        </p:spPr>
        <p:txBody>
          <a:bodyPr>
            <a:noAutofit/>
          </a:bodyPr>
          <a:lstStyle/>
          <a:p>
            <a:pPr algn="just"/>
            <a:r>
              <a:rPr lang="tr-TR" sz="2000" dirty="0" smtClean="0">
                <a:latin typeface="Times New Roman" panose="02020603050405020304" pitchFamily="18" charset="0"/>
                <a:ea typeface="Tahoma" panose="020B0604030504040204" pitchFamily="34" charset="0"/>
                <a:cs typeface="Times New Roman" panose="02020603050405020304" pitchFamily="18" charset="0"/>
              </a:rPr>
              <a:t/>
            </a:r>
            <a:br>
              <a:rPr lang="tr-TR" sz="2000" dirty="0" smtClean="0">
                <a:latin typeface="Times New Roman" panose="02020603050405020304" pitchFamily="18" charset="0"/>
                <a:ea typeface="Tahoma" panose="020B0604030504040204" pitchFamily="34" charset="0"/>
                <a:cs typeface="Times New Roman" panose="02020603050405020304" pitchFamily="18" charset="0"/>
              </a:rPr>
            </a:br>
            <a:r>
              <a:rPr lang="tr-TR" sz="2000" dirty="0">
                <a:latin typeface="Times New Roman" panose="02020603050405020304" pitchFamily="18" charset="0"/>
                <a:ea typeface="Tahoma" panose="020B0604030504040204" pitchFamily="34" charset="0"/>
                <a:cs typeface="Times New Roman" panose="02020603050405020304" pitchFamily="18" charset="0"/>
              </a:rPr>
              <a:t/>
            </a:r>
            <a:br>
              <a:rPr lang="tr-TR" sz="2000" dirty="0">
                <a:latin typeface="Times New Roman" panose="02020603050405020304" pitchFamily="18" charset="0"/>
                <a:ea typeface="Tahoma" panose="020B0604030504040204" pitchFamily="34" charset="0"/>
                <a:cs typeface="Times New Roman" panose="02020603050405020304" pitchFamily="18" charset="0"/>
              </a:rPr>
            </a:br>
            <a:r>
              <a:rPr lang="tr-TR" sz="2000" dirty="0">
                <a:latin typeface="Times New Roman" panose="02020603050405020304" pitchFamily="18" charset="0"/>
                <a:ea typeface="Tahoma" panose="020B0604030504040204" pitchFamily="34" charset="0"/>
                <a:cs typeface="Times New Roman" panose="02020603050405020304" pitchFamily="18" charset="0"/>
              </a:rPr>
              <a:t/>
            </a:r>
            <a:br>
              <a:rPr lang="tr-TR" sz="2000" dirty="0">
                <a:latin typeface="Times New Roman" panose="02020603050405020304" pitchFamily="18" charset="0"/>
                <a:ea typeface="Tahoma" panose="020B0604030504040204" pitchFamily="34" charset="0"/>
                <a:cs typeface="Times New Roman" panose="02020603050405020304" pitchFamily="18" charset="0"/>
              </a:rPr>
            </a:br>
            <a:r>
              <a:rPr lang="tr-TR" sz="2000" dirty="0" smtClean="0">
                <a:latin typeface="Times New Roman" panose="02020603050405020304" pitchFamily="18" charset="0"/>
                <a:ea typeface="Tahoma" panose="020B0604030504040204" pitchFamily="34" charset="0"/>
                <a:cs typeface="Times New Roman" panose="02020603050405020304" pitchFamily="18" charset="0"/>
              </a:rPr>
              <a:t>Bu Kılavuz Millî </a:t>
            </a:r>
            <a:r>
              <a:rPr lang="tr-TR" sz="2000" dirty="0">
                <a:latin typeface="Times New Roman" panose="02020603050405020304" pitchFamily="18" charset="0"/>
                <a:ea typeface="Tahoma" panose="020B0604030504040204" pitchFamily="34" charset="0"/>
                <a:cs typeface="Times New Roman" panose="02020603050405020304" pitchFamily="18" charset="0"/>
              </a:rPr>
              <a:t>Eğitim Bakanlığı Öğretmen Atama ve Yer Değiştirme </a:t>
            </a:r>
            <a:r>
              <a:rPr lang="tr-TR" sz="2000" dirty="0" smtClean="0">
                <a:latin typeface="Times New Roman" panose="02020603050405020304" pitchFamily="18" charset="0"/>
                <a:ea typeface="Tahoma" panose="020B0604030504040204" pitchFamily="34" charset="0"/>
                <a:cs typeface="Times New Roman" panose="02020603050405020304" pitchFamily="18" charset="0"/>
              </a:rPr>
              <a:t>Yönetmeliğinin “Hizmet Puanları” başlıklı </a:t>
            </a:r>
            <a:r>
              <a:rPr lang="tr-TR" sz="2000" dirty="0">
                <a:latin typeface="Times New Roman" panose="02020603050405020304" pitchFamily="18" charset="0"/>
                <a:ea typeface="Tahoma" panose="020B0604030504040204" pitchFamily="34" charset="0"/>
                <a:cs typeface="Times New Roman" panose="02020603050405020304" pitchFamily="18" charset="0"/>
              </a:rPr>
              <a:t>40’ıncı </a:t>
            </a:r>
            <a:r>
              <a:rPr lang="tr-TR" sz="2000" dirty="0" smtClean="0">
                <a:latin typeface="Times New Roman" panose="02020603050405020304" pitchFamily="18" charset="0"/>
                <a:ea typeface="Tahoma" panose="020B0604030504040204" pitchFamily="34" charset="0"/>
                <a:cs typeface="Times New Roman" panose="02020603050405020304" pitchFamily="18" charset="0"/>
              </a:rPr>
              <a:t>maddesinde 19.06.2020 </a:t>
            </a:r>
            <a:r>
              <a:rPr lang="tr-TR" sz="2000" dirty="0">
                <a:latin typeface="Times New Roman" panose="02020603050405020304" pitchFamily="18" charset="0"/>
                <a:ea typeface="Tahoma" panose="020B0604030504040204" pitchFamily="34" charset="0"/>
                <a:cs typeface="Times New Roman" panose="02020603050405020304" pitchFamily="18" charset="0"/>
              </a:rPr>
              <a:t>tarihli ve 31160 sayılı Resmî Gazetede yayımlanan </a:t>
            </a:r>
            <a:r>
              <a:rPr lang="tr-TR" sz="2000" dirty="0" smtClean="0">
                <a:latin typeface="Times New Roman" panose="02020603050405020304" pitchFamily="18" charset="0"/>
                <a:ea typeface="Tahoma" panose="020B0604030504040204" pitchFamily="34" charset="0"/>
                <a:cs typeface="Times New Roman" panose="02020603050405020304" pitchFamily="18" charset="0"/>
              </a:rPr>
              <a:t>değişikliğe bağlı olarak </a:t>
            </a:r>
            <a:r>
              <a:rPr lang="tr-TR" sz="2000" dirty="0" err="1" smtClean="0">
                <a:latin typeface="Times New Roman" panose="02020603050405020304" pitchFamily="18" charset="0"/>
                <a:ea typeface="Tahoma" panose="020B0604030504040204" pitchFamily="34" charset="0"/>
                <a:cs typeface="Times New Roman" panose="02020603050405020304" pitchFamily="18" charset="0"/>
              </a:rPr>
              <a:t>MEBBİS’e</a:t>
            </a:r>
            <a:r>
              <a:rPr lang="tr-TR" sz="2000" dirty="0" smtClean="0">
                <a:latin typeface="Times New Roman" panose="02020603050405020304" pitchFamily="18" charset="0"/>
                <a:ea typeface="Tahoma" panose="020B0604030504040204" pitchFamily="34" charset="0"/>
                <a:cs typeface="Times New Roman" panose="02020603050405020304" pitchFamily="18" charset="0"/>
              </a:rPr>
              <a:t> </a:t>
            </a:r>
            <a:r>
              <a:rPr lang="tr-TR" sz="2000" dirty="0">
                <a:latin typeface="Times New Roman" panose="02020603050405020304" pitchFamily="18" charset="0"/>
                <a:ea typeface="Tahoma" panose="020B0604030504040204" pitchFamily="34" charset="0"/>
                <a:cs typeface="Times New Roman" panose="02020603050405020304" pitchFamily="18" charset="0"/>
              </a:rPr>
              <a:t>eklenen yeni ekranların kullanımını </a:t>
            </a:r>
            <a:r>
              <a:rPr lang="tr-TR" sz="2000" dirty="0" smtClean="0">
                <a:latin typeface="Times New Roman" panose="02020603050405020304" pitchFamily="18" charset="0"/>
                <a:ea typeface="Tahoma" panose="020B0604030504040204" pitchFamily="34" charset="0"/>
                <a:cs typeface="Times New Roman" panose="02020603050405020304" pitchFamily="18" charset="0"/>
              </a:rPr>
              <a:t>tanıtmak amacıyla hazırlanmıştır.</a:t>
            </a:r>
            <a:endParaRPr lang="tr-TR"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855" y="2492899"/>
            <a:ext cx="3088822" cy="1723994"/>
          </a:xfrm>
          <a:prstGeom prst="rect">
            <a:avLst/>
          </a:prstGeom>
        </p:spPr>
      </p:pic>
      <p:sp>
        <p:nvSpPr>
          <p:cNvPr id="3" name="Metin kutusu 2"/>
          <p:cNvSpPr txBox="1"/>
          <p:nvPr/>
        </p:nvSpPr>
        <p:spPr>
          <a:xfrm>
            <a:off x="2148396" y="1083076"/>
            <a:ext cx="8353887" cy="1754326"/>
          </a:xfrm>
          <a:prstGeom prst="rect">
            <a:avLst/>
          </a:prstGeom>
          <a:noFill/>
        </p:spPr>
        <p:txBody>
          <a:bodyPr wrap="square" rtlCol="0">
            <a:spAutoFit/>
          </a:bodyPr>
          <a:lstStyle/>
          <a:p>
            <a:pPr algn="ctr"/>
            <a:r>
              <a:rPr lang="tr-TR" sz="5400" b="1" dirty="0"/>
              <a:t>TANITIM KILAVUZU</a:t>
            </a:r>
            <a:br>
              <a:rPr lang="tr-TR" sz="5400" b="1" dirty="0"/>
            </a:br>
            <a:endParaRPr lang="tr-TR" sz="5400" dirty="0"/>
          </a:p>
        </p:txBody>
      </p:sp>
    </p:spTree>
    <p:extLst>
      <p:ext uri="{BB962C8B-B14F-4D97-AF65-F5344CB8AC3E}">
        <p14:creationId xmlns:p14="http://schemas.microsoft.com/office/powerpoint/2010/main" xmlns="" val="410698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9788" y="457200"/>
            <a:ext cx="10923587" cy="762000"/>
          </a:xfrm>
        </p:spPr>
        <p:txBody>
          <a:bodyPr/>
          <a:lstStyle/>
          <a:p>
            <a:pPr algn="ctr"/>
            <a:r>
              <a:rPr lang="tr-TR" b="1" dirty="0" smtClean="0"/>
              <a:t>YENİ KAYIT EKLEME</a:t>
            </a:r>
            <a:endParaRPr lang="tr-TR" b="1" dirty="0"/>
          </a:p>
        </p:txBody>
      </p:sp>
      <p:sp>
        <p:nvSpPr>
          <p:cNvPr id="6" name="Metin Yer Tutucusu 5"/>
          <p:cNvSpPr>
            <a:spLocks noGrp="1"/>
          </p:cNvSpPr>
          <p:nvPr>
            <p:ph type="body" sz="half" idx="2"/>
          </p:nvPr>
        </p:nvSpPr>
        <p:spPr>
          <a:xfrm>
            <a:off x="534988" y="4991100"/>
            <a:ext cx="10917238" cy="1866900"/>
          </a:xfrm>
        </p:spPr>
        <p:txBody>
          <a:bodyPr>
            <a:normAutofit/>
          </a:bodyPr>
          <a:lstStyle/>
          <a:p>
            <a:pPr marL="285750" indent="-285750">
              <a:buFont typeface="Arial" panose="020B0604020202020204" pitchFamily="34" charset="0"/>
              <a:buChar char="•"/>
            </a:pPr>
            <a:r>
              <a:rPr lang="tr-TR" sz="2000" b="1" dirty="0" smtClean="0"/>
              <a:t>Yeni kayıt eklemek için ekranda görünen «Yeni» düğmesine basınız. </a:t>
            </a:r>
          </a:p>
          <a:p>
            <a:pPr marL="285750" indent="-285750">
              <a:buFont typeface="Arial" panose="020B0604020202020204" pitchFamily="34" charset="0"/>
              <a:buChar char="•"/>
            </a:pPr>
            <a:r>
              <a:rPr lang="tr-TR" sz="2000" b="1" dirty="0" smtClean="0"/>
              <a:t>Açılan «YENİ BELGE GİRİŞİ » Panelinde İlk Olarak «Faaliyet Türü» Bölümünden seçiminizi yapınız. </a:t>
            </a:r>
          </a:p>
          <a:p>
            <a:pPr marL="285750" indent="-285750">
              <a:buFont typeface="Arial" panose="020B0604020202020204" pitchFamily="34" charset="0"/>
              <a:buChar char="•"/>
            </a:pPr>
            <a:r>
              <a:rPr lang="tr-TR" sz="2000" b="1" dirty="0" smtClean="0"/>
              <a:t>«Faaliyet Türü» Kısmında yanında sayısal ifade(Faaliyetin puan değeri) bulunan seçeneklerden biri seçilmelidir.</a:t>
            </a:r>
          </a:p>
          <a:p>
            <a:pPr marL="285750" indent="-285750">
              <a:buFont typeface="Arial" panose="020B0604020202020204" pitchFamily="34" charset="0"/>
              <a:buChar char="•"/>
            </a:pPr>
            <a:endParaRPr lang="tr-TR" sz="20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7667" y="1164532"/>
            <a:ext cx="9863090" cy="3778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1149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9788" y="457200"/>
            <a:ext cx="10923587" cy="545977"/>
          </a:xfrm>
        </p:spPr>
        <p:txBody>
          <a:bodyPr/>
          <a:lstStyle/>
          <a:p>
            <a:pPr algn="ctr"/>
            <a:r>
              <a:rPr lang="tr-TR" b="1" dirty="0" smtClean="0"/>
              <a:t>YENİ KAYIT EKLEME</a:t>
            </a:r>
            <a:endParaRPr lang="tr-TR" b="1" dirty="0"/>
          </a:p>
        </p:txBody>
      </p:sp>
      <p:sp>
        <p:nvSpPr>
          <p:cNvPr id="6" name="Metin Yer Tutucusu 5"/>
          <p:cNvSpPr>
            <a:spLocks noGrp="1"/>
          </p:cNvSpPr>
          <p:nvPr>
            <p:ph type="body" sz="half" idx="2"/>
          </p:nvPr>
        </p:nvSpPr>
        <p:spPr>
          <a:xfrm>
            <a:off x="534988" y="4991100"/>
            <a:ext cx="10917238" cy="1866900"/>
          </a:xfrm>
        </p:spPr>
        <p:txBody>
          <a:bodyPr>
            <a:normAutofit lnSpcReduction="10000"/>
          </a:bodyPr>
          <a:lstStyle/>
          <a:p>
            <a:pPr marL="285750" indent="-285750">
              <a:buFont typeface="Arial" panose="020B0604020202020204" pitchFamily="34" charset="0"/>
              <a:buChar char="•"/>
            </a:pPr>
            <a:r>
              <a:rPr lang="tr-TR" sz="2000" b="1" dirty="0" smtClean="0"/>
              <a:t>«YENİ BELGE GİRİŞİ » Panelindeki diğer bilgileri de doldurunuz.</a:t>
            </a:r>
          </a:p>
          <a:p>
            <a:pPr marL="285750" indent="-285750">
              <a:buFont typeface="Arial" panose="020B0604020202020204" pitchFamily="34" charset="0"/>
              <a:buChar char="•"/>
            </a:pPr>
            <a:r>
              <a:rPr lang="tr-TR" sz="2000" b="1" dirty="0" smtClean="0"/>
              <a:t>«Belge Tarihi» </a:t>
            </a:r>
            <a:r>
              <a:rPr lang="tr-TR" sz="2000" b="1" dirty="0"/>
              <a:t>k</a:t>
            </a:r>
            <a:r>
              <a:rPr lang="tr-TR" sz="2000" b="1" dirty="0" smtClean="0"/>
              <a:t>ısmına yüklenecek belgenin tarihini giriniz. </a:t>
            </a:r>
          </a:p>
          <a:p>
            <a:pPr marL="285750" indent="-285750">
              <a:buFont typeface="Arial" panose="020B0604020202020204" pitchFamily="34" charset="0"/>
              <a:buChar char="•"/>
            </a:pPr>
            <a:r>
              <a:rPr lang="tr-TR" sz="2000" b="1" dirty="0" smtClean="0"/>
              <a:t>«Belge No» kısmına yüklenecek belge üzerindeki numarayı giriniz</a:t>
            </a:r>
          </a:p>
          <a:p>
            <a:pPr marL="285750" indent="-285750">
              <a:buFont typeface="Arial" panose="020B0604020202020204" pitchFamily="34" charset="0"/>
              <a:buChar char="•"/>
            </a:pPr>
            <a:r>
              <a:rPr lang="tr-TR" sz="2000" b="1" dirty="0" smtClean="0"/>
              <a:t>«Açıklama» kısmına varsa açıklama metnini giriniz.</a:t>
            </a:r>
          </a:p>
          <a:p>
            <a:pPr marL="285750" indent="-285750">
              <a:buFont typeface="Arial" panose="020B0604020202020204" pitchFamily="34" charset="0"/>
              <a:buChar char="•"/>
            </a:pPr>
            <a:r>
              <a:rPr lang="tr-TR" sz="2000" b="1" dirty="0" smtClean="0"/>
              <a:t>«Seçilen Faaliyet» kısmını dolu olduğuna emin olunuz.</a:t>
            </a:r>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81" y="1093156"/>
            <a:ext cx="10076155" cy="3859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1882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9788" y="457200"/>
            <a:ext cx="10923587" cy="762000"/>
          </a:xfrm>
        </p:spPr>
        <p:txBody>
          <a:bodyPr/>
          <a:lstStyle/>
          <a:p>
            <a:pPr algn="ctr"/>
            <a:r>
              <a:rPr lang="tr-TR" b="1" dirty="0" smtClean="0"/>
              <a:t>YENİ KAYIT EKLEME</a:t>
            </a:r>
            <a:endParaRPr lang="tr-TR" b="1" dirty="0"/>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32781" y="1285875"/>
            <a:ext cx="6804148" cy="3627365"/>
          </a:xfrm>
        </p:spPr>
      </p:pic>
      <p:sp>
        <p:nvSpPr>
          <p:cNvPr id="6" name="Metin Yer Tutucusu 5"/>
          <p:cNvSpPr>
            <a:spLocks noGrp="1"/>
          </p:cNvSpPr>
          <p:nvPr>
            <p:ph type="body" sz="half" idx="2"/>
          </p:nvPr>
        </p:nvSpPr>
        <p:spPr>
          <a:xfrm>
            <a:off x="534988" y="4991100"/>
            <a:ext cx="10917238" cy="1866900"/>
          </a:xfrm>
        </p:spPr>
        <p:txBody>
          <a:bodyPr>
            <a:normAutofit/>
          </a:bodyPr>
          <a:lstStyle/>
          <a:p>
            <a:pPr marL="285750" indent="-285750">
              <a:buFont typeface="Arial" panose="020B0604020202020204" pitchFamily="34" charset="0"/>
              <a:buChar char="•"/>
            </a:pPr>
            <a:r>
              <a:rPr lang="tr-TR" sz="2000" b="1" dirty="0" smtClean="0"/>
              <a:t>«Belge» Bölümünde belge yükleme  yapmak için «Dosya Seç» kısmına tıklayınız. </a:t>
            </a:r>
          </a:p>
          <a:p>
            <a:pPr marL="285750" indent="-285750">
              <a:buFont typeface="Arial" panose="020B0604020202020204" pitchFamily="34" charset="0"/>
              <a:buChar char="•"/>
            </a:pPr>
            <a:r>
              <a:rPr lang="tr-TR" sz="2000" b="1" dirty="0" smtClean="0"/>
              <a:t>Açılan dosya tarayıcısında belge dosyasını seçiniz.</a:t>
            </a:r>
          </a:p>
          <a:p>
            <a:pPr marL="285750" indent="-285750">
              <a:buFont typeface="Arial" panose="020B0604020202020204" pitchFamily="34" charset="0"/>
              <a:buChar char="•"/>
            </a:pPr>
            <a:r>
              <a:rPr lang="tr-TR" sz="2000" b="1" dirty="0" smtClean="0"/>
              <a:t>Seçilen belge ismi yanda görünecektir.</a:t>
            </a:r>
          </a:p>
          <a:p>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spTree>
    <p:extLst>
      <p:ext uri="{BB962C8B-B14F-4D97-AF65-F5344CB8AC3E}">
        <p14:creationId xmlns:p14="http://schemas.microsoft.com/office/powerpoint/2010/main" xmlns="" val="284216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9788" y="457200"/>
            <a:ext cx="10923587" cy="762000"/>
          </a:xfrm>
        </p:spPr>
        <p:txBody>
          <a:bodyPr/>
          <a:lstStyle/>
          <a:p>
            <a:pPr algn="ctr"/>
            <a:r>
              <a:rPr lang="tr-TR" b="1" dirty="0" smtClean="0"/>
              <a:t>YENİ KAYIT EKLEME</a:t>
            </a:r>
            <a:endParaRPr lang="tr-TR" b="1" dirty="0"/>
          </a:p>
        </p:txBody>
      </p:sp>
      <p:sp>
        <p:nvSpPr>
          <p:cNvPr id="6" name="Metin Yer Tutucusu 5"/>
          <p:cNvSpPr>
            <a:spLocks noGrp="1"/>
          </p:cNvSpPr>
          <p:nvPr>
            <p:ph type="body" sz="half" idx="2"/>
          </p:nvPr>
        </p:nvSpPr>
        <p:spPr>
          <a:xfrm>
            <a:off x="534988" y="5734974"/>
            <a:ext cx="10917238" cy="1123025"/>
          </a:xfrm>
        </p:spPr>
        <p:txBody>
          <a:bodyPr>
            <a:normAutofit/>
          </a:bodyPr>
          <a:lstStyle/>
          <a:p>
            <a:pPr marL="285750" indent="-285750">
              <a:buFont typeface="Arial" panose="020B0604020202020204" pitchFamily="34" charset="0"/>
              <a:buChar char="•"/>
            </a:pPr>
            <a:r>
              <a:rPr lang="tr-TR" sz="2000" b="1" dirty="0" smtClean="0"/>
              <a:t>Tüm bu işlemlerden sonra kaydet düğmesine basarak işlemi tamamlayınız.</a:t>
            </a:r>
          </a:p>
          <a:p>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1853" y="1182608"/>
            <a:ext cx="11336784" cy="43344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523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KAYIT GÖRÜNTÜLEME</a:t>
            </a:r>
            <a:endParaRPr lang="tr-TR" b="1" dirty="0"/>
          </a:p>
        </p:txBody>
      </p:sp>
      <p:sp>
        <p:nvSpPr>
          <p:cNvPr id="6" name="Metin Yer Tutucusu 5"/>
          <p:cNvSpPr>
            <a:spLocks noGrp="1"/>
          </p:cNvSpPr>
          <p:nvPr>
            <p:ph type="body" sz="half" idx="2"/>
          </p:nvPr>
        </p:nvSpPr>
        <p:spPr>
          <a:xfrm>
            <a:off x="534988" y="5443522"/>
            <a:ext cx="10917238" cy="1414477"/>
          </a:xfrm>
        </p:spPr>
        <p:txBody>
          <a:bodyPr>
            <a:normAutofit lnSpcReduction="10000"/>
          </a:bodyPr>
          <a:lstStyle/>
          <a:p>
            <a:pPr marL="285750" indent="-285750">
              <a:buFont typeface="Arial" panose="020B0604020202020204" pitchFamily="34" charset="0"/>
              <a:buChar char="•"/>
            </a:pPr>
            <a:r>
              <a:rPr lang="tr-TR" sz="2000" b="1" dirty="0" smtClean="0"/>
              <a:t>Kaydedilmiş Belgeleri görüntülemek için listeden seçim yapınız. </a:t>
            </a:r>
          </a:p>
          <a:p>
            <a:pPr marL="285750" indent="-285750">
              <a:buFont typeface="Arial" panose="020B0604020202020204" pitchFamily="34" charset="0"/>
              <a:buChar char="•"/>
            </a:pPr>
            <a:r>
              <a:rPr lang="tr-TR" sz="2000" b="1" dirty="0" smtClean="0"/>
              <a:t>Gelen ekranda kayıt üzerinde onay verme, güncelleme ve silme işlemi yapabilirsiniz.</a:t>
            </a:r>
          </a:p>
          <a:p>
            <a:pPr marL="285750" indent="-285750">
              <a:buFont typeface="Arial" panose="020B0604020202020204" pitchFamily="34" charset="0"/>
              <a:buChar char="•"/>
            </a:pPr>
            <a:r>
              <a:rPr lang="tr-TR" sz="2000" b="1" dirty="0" smtClean="0"/>
              <a:t>Ayrıca «Belge» kısmında yüklenmiş dosyaları görüntüleyebilir, silebilir veya yeni dosya yükleyebilirsiniz.</a:t>
            </a:r>
          </a:p>
          <a:p>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0136" y="850281"/>
            <a:ext cx="6873628" cy="44691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5379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KAYIT GÖRÜNTÜLEME</a:t>
            </a:r>
            <a:endParaRPr lang="tr-TR" b="1" dirty="0"/>
          </a:p>
        </p:txBody>
      </p:sp>
      <p:sp>
        <p:nvSpPr>
          <p:cNvPr id="6" name="Metin Yer Tutucusu 5"/>
          <p:cNvSpPr>
            <a:spLocks noGrp="1"/>
          </p:cNvSpPr>
          <p:nvPr>
            <p:ph type="body" sz="half" idx="2"/>
          </p:nvPr>
        </p:nvSpPr>
        <p:spPr>
          <a:xfrm>
            <a:off x="534988" y="5443522"/>
            <a:ext cx="10917238" cy="1414477"/>
          </a:xfrm>
        </p:spPr>
        <p:txBody>
          <a:bodyPr>
            <a:normAutofit/>
          </a:bodyPr>
          <a:lstStyle/>
          <a:p>
            <a:pPr marL="285750" indent="-285750">
              <a:buFont typeface="Arial" panose="020B0604020202020204" pitchFamily="34" charset="0"/>
              <a:buChar char="•"/>
            </a:pPr>
            <a:r>
              <a:rPr lang="tr-TR" sz="2000" b="1" dirty="0" smtClean="0"/>
              <a:t>Kayıt içindeki dosyayı incelemek için dosyanın adına tıklayınız.</a:t>
            </a:r>
          </a:p>
          <a:p>
            <a:pPr marL="285750" indent="-285750">
              <a:buFont typeface="Arial" panose="020B0604020202020204" pitchFamily="34" charset="0"/>
              <a:buChar char="•"/>
            </a:pPr>
            <a:r>
              <a:rPr lang="tr-TR" sz="2000" b="1" dirty="0" smtClean="0"/>
              <a:t>Dosya ek pencerede açılacaktır. Dosya İncelenmiştir e tıkladığınızda dosyanın durumu kısmında görüldü yazacaktır.</a:t>
            </a:r>
          </a:p>
          <a:p>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6969" y="1014176"/>
            <a:ext cx="6521499" cy="42058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1346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KAYIT GÖRÜNTÜLEME</a:t>
            </a:r>
            <a:endParaRPr lang="tr-TR" b="1" dirty="0"/>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94390" y="784151"/>
            <a:ext cx="8959235" cy="4549909"/>
          </a:xfrm>
        </p:spPr>
      </p:pic>
      <p:sp>
        <p:nvSpPr>
          <p:cNvPr id="6" name="Metin Yer Tutucusu 5"/>
          <p:cNvSpPr>
            <a:spLocks noGrp="1"/>
          </p:cNvSpPr>
          <p:nvPr>
            <p:ph type="body" sz="half" idx="2"/>
          </p:nvPr>
        </p:nvSpPr>
        <p:spPr>
          <a:xfrm>
            <a:off x="534988" y="5443522"/>
            <a:ext cx="10917238" cy="1414477"/>
          </a:xfrm>
        </p:spPr>
        <p:style>
          <a:lnRef idx="2">
            <a:schemeClr val="accent1"/>
          </a:lnRef>
          <a:fillRef idx="1">
            <a:schemeClr val="lt1"/>
          </a:fillRef>
          <a:effectRef idx="0">
            <a:schemeClr val="accent1"/>
          </a:effectRef>
          <a:fontRef idx="minor">
            <a:schemeClr val="dk1"/>
          </a:fontRef>
        </p:style>
        <p:txBody>
          <a:bodyPr>
            <a:normAutofit/>
          </a:bodyPr>
          <a:lstStyle/>
          <a:p>
            <a:pPr marL="285750" indent="-285750">
              <a:buFont typeface="Arial" panose="020B0604020202020204" pitchFamily="34" charset="0"/>
              <a:buChar char="•"/>
            </a:pPr>
            <a:r>
              <a:rPr lang="tr-TR" sz="2000" b="1" dirty="0" smtClean="0"/>
              <a:t>Kayıt içindeki dosyayı «Silmek» için dosyanın adının yanındaki çöp kutusu simgesine tıklayınız.</a:t>
            </a:r>
          </a:p>
          <a:p>
            <a:pPr marL="285750" indent="-285750">
              <a:buFont typeface="Arial" panose="020B0604020202020204" pitchFamily="34" charset="0"/>
              <a:buChar char="•"/>
            </a:pPr>
            <a:r>
              <a:rPr lang="tr-TR" sz="2000" b="1" dirty="0" smtClean="0"/>
              <a:t>Çıkan uyarı panelinde onay verdiğinizde dosya sistemden silinecektir. Onay işleminden sonra silme yapılamamaktadır.</a:t>
            </a:r>
          </a:p>
          <a:p>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sp>
        <p:nvSpPr>
          <p:cNvPr id="2" name="Yuvarlatılmış Dikdörtgen 1"/>
          <p:cNvSpPr/>
          <p:nvPr/>
        </p:nvSpPr>
        <p:spPr>
          <a:xfrm>
            <a:off x="4724400" y="2457450"/>
            <a:ext cx="3676650" cy="619125"/>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403183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KAYIT SİLME</a:t>
            </a:r>
            <a:endParaRPr lang="tr-TR" b="1" dirty="0"/>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35460" y="784151"/>
            <a:ext cx="8877094" cy="4549909"/>
          </a:xfrm>
        </p:spPr>
      </p:pic>
      <p:sp>
        <p:nvSpPr>
          <p:cNvPr id="6" name="Metin Yer Tutucusu 5"/>
          <p:cNvSpPr>
            <a:spLocks noGrp="1"/>
          </p:cNvSpPr>
          <p:nvPr>
            <p:ph type="body" sz="half" idx="2"/>
          </p:nvPr>
        </p:nvSpPr>
        <p:spPr>
          <a:xfrm>
            <a:off x="534988" y="5443522"/>
            <a:ext cx="10917238" cy="1414477"/>
          </a:xfrm>
        </p:spPr>
        <p:style>
          <a:lnRef idx="2">
            <a:schemeClr val="accent1"/>
          </a:lnRef>
          <a:fillRef idx="1">
            <a:schemeClr val="lt1"/>
          </a:fillRef>
          <a:effectRef idx="0">
            <a:schemeClr val="accent1"/>
          </a:effectRef>
          <a:fontRef idx="minor">
            <a:schemeClr val="dk1"/>
          </a:fontRef>
        </p:style>
        <p:txBody>
          <a:bodyPr>
            <a:normAutofit/>
          </a:bodyPr>
          <a:lstStyle/>
          <a:p>
            <a:pPr marL="285750" indent="-285750">
              <a:buFont typeface="Arial" panose="020B0604020202020204" pitchFamily="34" charset="0"/>
              <a:buChar char="•"/>
            </a:pPr>
            <a:r>
              <a:rPr lang="tr-TR" sz="2000" b="1" dirty="0" smtClean="0"/>
              <a:t>Seçili kaydı «Silmek» için </a:t>
            </a:r>
            <a:r>
              <a:rPr lang="tr-TR" sz="2000" b="1" dirty="0"/>
              <a:t> </a:t>
            </a:r>
            <a:r>
              <a:rPr lang="tr-TR" sz="2000" b="1" dirty="0" smtClean="0"/>
              <a:t>«Sil » düğmesine tıklayınız.</a:t>
            </a:r>
          </a:p>
          <a:p>
            <a:pPr marL="285750" indent="-285750">
              <a:buFont typeface="Arial" panose="020B0604020202020204" pitchFamily="34" charset="0"/>
              <a:buChar char="•"/>
            </a:pPr>
            <a:r>
              <a:rPr lang="tr-TR" sz="2000" b="1" dirty="0" smtClean="0"/>
              <a:t>Onaylı </a:t>
            </a:r>
            <a:r>
              <a:rPr lang="tr-TR" sz="2000" b="1" dirty="0"/>
              <a:t>k</a:t>
            </a:r>
            <a:r>
              <a:rPr lang="tr-TR" sz="2000" b="1" dirty="0" smtClean="0"/>
              <a:t>ayıtlar silinememektedir.</a:t>
            </a:r>
          </a:p>
          <a:p>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spTree>
    <p:extLst>
      <p:ext uri="{BB962C8B-B14F-4D97-AF65-F5344CB8AC3E}">
        <p14:creationId xmlns:p14="http://schemas.microsoft.com/office/powerpoint/2010/main" xmlns="" val="188358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KAYIT SİLME</a:t>
            </a:r>
            <a:endParaRPr lang="tr-TR" b="1" dirty="0"/>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94390" y="1150772"/>
            <a:ext cx="8959235" cy="3816666"/>
          </a:xfrm>
        </p:spPr>
      </p:pic>
      <p:sp>
        <p:nvSpPr>
          <p:cNvPr id="6" name="Metin Yer Tutucusu 5"/>
          <p:cNvSpPr>
            <a:spLocks noGrp="1"/>
          </p:cNvSpPr>
          <p:nvPr>
            <p:ph type="body" sz="half" idx="2"/>
          </p:nvPr>
        </p:nvSpPr>
        <p:spPr>
          <a:xfrm>
            <a:off x="534988" y="5443522"/>
            <a:ext cx="10917238" cy="1414477"/>
          </a:xfrm>
        </p:spPr>
        <p:style>
          <a:lnRef idx="2">
            <a:schemeClr val="accent1"/>
          </a:lnRef>
          <a:fillRef idx="1">
            <a:schemeClr val="lt1"/>
          </a:fillRef>
          <a:effectRef idx="0">
            <a:schemeClr val="accent1"/>
          </a:effectRef>
          <a:fontRef idx="minor">
            <a:schemeClr val="dk1"/>
          </a:fontRef>
        </p:style>
        <p:txBody>
          <a:bodyPr>
            <a:normAutofit/>
          </a:bodyPr>
          <a:lstStyle/>
          <a:p>
            <a:pPr marL="285750" indent="-285750">
              <a:buFont typeface="Arial" panose="020B0604020202020204" pitchFamily="34" charset="0"/>
              <a:buChar char="•"/>
            </a:pPr>
            <a:r>
              <a:rPr lang="tr-TR" sz="2000" b="1" dirty="0" smtClean="0"/>
              <a:t>Çıkan uyarı penceresinde onay verdiğinizde kayıt sistemden silinecektir.</a:t>
            </a:r>
          </a:p>
          <a:p>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spTree>
    <p:extLst>
      <p:ext uri="{BB962C8B-B14F-4D97-AF65-F5344CB8AC3E}">
        <p14:creationId xmlns:p14="http://schemas.microsoft.com/office/powerpoint/2010/main" xmlns="" val="110741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KURUM ONAYI</a:t>
            </a:r>
            <a:endParaRPr lang="tr-TR" b="1" dirty="0"/>
          </a:p>
        </p:txBody>
      </p:sp>
      <p:sp>
        <p:nvSpPr>
          <p:cNvPr id="6" name="Metin Yer Tutucusu 5"/>
          <p:cNvSpPr>
            <a:spLocks noGrp="1"/>
          </p:cNvSpPr>
          <p:nvPr>
            <p:ph type="body" sz="half" idx="2"/>
          </p:nvPr>
        </p:nvSpPr>
        <p:spPr>
          <a:xfrm>
            <a:off x="534988" y="5345864"/>
            <a:ext cx="10917238" cy="1414477"/>
          </a:xfrm>
        </p:spPr>
        <p:style>
          <a:lnRef idx="2">
            <a:schemeClr val="accent1"/>
          </a:lnRef>
          <a:fillRef idx="1">
            <a:schemeClr val="lt1"/>
          </a:fillRef>
          <a:effectRef idx="0">
            <a:schemeClr val="accent1"/>
          </a:effectRef>
          <a:fontRef idx="minor">
            <a:schemeClr val="dk1"/>
          </a:fontRef>
        </p:style>
        <p:txBody>
          <a:bodyPr>
            <a:normAutofit/>
          </a:bodyPr>
          <a:lstStyle/>
          <a:p>
            <a:pPr marL="285750" indent="-285750">
              <a:buFont typeface="Arial" panose="020B0604020202020204" pitchFamily="34" charset="0"/>
              <a:buChar char="•"/>
            </a:pPr>
            <a:r>
              <a:rPr lang="tr-TR" sz="2000" b="1" dirty="0" smtClean="0"/>
              <a:t>Kayıtların puan işlevi görmesi için onay sürecinden geçmesi gerekmektedir. </a:t>
            </a:r>
          </a:p>
          <a:p>
            <a:pPr marL="285750" indent="-285750">
              <a:buFont typeface="Arial" panose="020B0604020202020204" pitchFamily="34" charset="0"/>
              <a:buChar char="•"/>
            </a:pPr>
            <a:r>
              <a:rPr lang="tr-TR" sz="2000" b="1" dirty="0" smtClean="0"/>
              <a:t>Kayıt seçildiğinde «ONAY BİLGİLERİ» paneli açılacaktır. </a:t>
            </a:r>
          </a:p>
          <a:p>
            <a:pPr marL="285750" indent="-285750">
              <a:buFont typeface="Arial" panose="020B0604020202020204" pitchFamily="34" charset="0"/>
              <a:buChar char="•"/>
            </a:pPr>
            <a:r>
              <a:rPr lang="tr-TR" sz="2000" b="1" dirty="0" smtClean="0"/>
              <a:t>«ONAY BİLGİLERİ» Panelinde İlk olarak «KURUM ONAYI» verilmelidir.</a:t>
            </a:r>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6039" y="846414"/>
            <a:ext cx="8744505" cy="45543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1758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3593" y="2885242"/>
            <a:ext cx="10667260" cy="3052023"/>
          </a:xfrm>
        </p:spPr>
        <p:txBody>
          <a:bodyPr/>
          <a:lstStyle/>
          <a:p>
            <a:pPr algn="just"/>
            <a:r>
              <a:rPr lang="tr-TR" dirty="0" smtClean="0"/>
              <a:t>Yukarıdaki maddeye göre YİBO ek puanları 19/06/2020 itibariyle kesilmiş olup MEBBİS/e-Personel Modülü/Görev Bilgileri Menüsü/Belletmen Görevlendirme Ekranından girilmiş olan veriler 19/06/2020 itibariyle hesaplanacaktır.</a:t>
            </a:r>
            <a:endParaRPr lang="tr-TR" dirty="0"/>
          </a:p>
        </p:txBody>
      </p:sp>
      <p:sp>
        <p:nvSpPr>
          <p:cNvPr id="4" name="İçerik Yer Tutucusu 2"/>
          <p:cNvSpPr txBox="1">
            <a:spLocks/>
          </p:cNvSpPr>
          <p:nvPr/>
        </p:nvSpPr>
        <p:spPr>
          <a:xfrm>
            <a:off x="580747" y="363983"/>
            <a:ext cx="10515600" cy="26880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smtClean="0"/>
              <a:t>MADDE 2 –</a:t>
            </a:r>
            <a:r>
              <a:rPr lang="tr-TR" dirty="0" smtClean="0"/>
              <a:t> Aynı Yönetmeliğin 40 </a:t>
            </a:r>
            <a:r>
              <a:rPr lang="tr-TR" dirty="0" err="1" smtClean="0"/>
              <a:t>ıncı</a:t>
            </a:r>
            <a:r>
              <a:rPr lang="tr-TR" dirty="0" smtClean="0"/>
              <a:t> maddesinin dördüncü, beşinci ve altıncı fıkraları aşağıdaki şekilde değiştirilmiş, aynı maddeye aşağıdaki yedinci, sekizinci, dokuzuncu ve onuncu fıkralar eklenmiştir.</a:t>
            </a:r>
          </a:p>
          <a:p>
            <a:pPr algn="just"/>
            <a:r>
              <a:rPr lang="tr-TR" dirty="0" smtClean="0"/>
              <a:t>“(4) Yatılı ve/veya pansiyonlu eğitim kurumlarında belletici olarak görevlendirilen kadın öğretmenlerin hizmet puanlarına bu kapsamda fiilen görev yaptıkları her ay için 2, erkek öğretmenlerin hizmet puanlarına ise bu kapsamda fiilen görev yaptıkları her ay için 1 puan eklenir.</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69328" y="4537229"/>
            <a:ext cx="5890423" cy="1792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14959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KURUM ONAYI</a:t>
            </a:r>
            <a:endParaRPr lang="tr-TR" b="1" dirty="0"/>
          </a:p>
        </p:txBody>
      </p:sp>
      <p:sp>
        <p:nvSpPr>
          <p:cNvPr id="6" name="Metin Yer Tutucusu 5"/>
          <p:cNvSpPr>
            <a:spLocks noGrp="1"/>
          </p:cNvSpPr>
          <p:nvPr>
            <p:ph type="body" sz="half" idx="2"/>
          </p:nvPr>
        </p:nvSpPr>
        <p:spPr>
          <a:xfrm>
            <a:off x="534988" y="5443522"/>
            <a:ext cx="10917238" cy="1414477"/>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285750" indent="-285750">
              <a:buFont typeface="Arial" panose="020B0604020202020204" pitchFamily="34" charset="0"/>
              <a:buChar char="•"/>
            </a:pPr>
            <a:r>
              <a:rPr lang="tr-TR" sz="2000" b="1" dirty="0" smtClean="0"/>
              <a:t>«KURUM ONAYI» Karşısındaki </a:t>
            </a:r>
            <a:r>
              <a:rPr lang="tr-TR" sz="2000" b="1" dirty="0" smtClean="0">
                <a:solidFill>
                  <a:srgbClr val="FF0000"/>
                </a:solidFill>
              </a:rPr>
              <a:t>«Onay Ver» </a:t>
            </a:r>
            <a:r>
              <a:rPr lang="tr-TR" sz="2000" b="1" dirty="0" smtClean="0"/>
              <a:t>butonuna basıldığında bir onay penceresi açılacaktır. </a:t>
            </a:r>
          </a:p>
          <a:p>
            <a:pPr marL="285750" indent="-285750">
              <a:buFont typeface="Arial" panose="020B0604020202020204" pitchFamily="34" charset="0"/>
              <a:buChar char="•"/>
            </a:pPr>
            <a:r>
              <a:rPr lang="tr-TR" sz="2000" b="1" dirty="0" smtClean="0"/>
              <a:t>Bu pencere de de </a:t>
            </a:r>
            <a:r>
              <a:rPr lang="tr-TR" sz="2000" b="1" dirty="0" smtClean="0">
                <a:solidFill>
                  <a:srgbClr val="FF0000"/>
                </a:solidFill>
              </a:rPr>
              <a:t>«Onaylıyorum» </a:t>
            </a:r>
            <a:r>
              <a:rPr lang="tr-TR" sz="2000" b="1" dirty="0" smtClean="0"/>
              <a:t>düğmesine basıldığında «Kurum Onayı» verilecektir.</a:t>
            </a:r>
          </a:p>
          <a:p>
            <a:pPr marL="285750" indent="-285750">
              <a:buFont typeface="Arial" panose="020B0604020202020204" pitchFamily="34" charset="0"/>
              <a:buChar char="•"/>
            </a:pPr>
            <a:r>
              <a:rPr lang="tr-TR" sz="2000" b="1" dirty="0" smtClean="0"/>
              <a:t>Bu işlemden sonra kayıt düzenleme işlemine kapanır.</a:t>
            </a:r>
          </a:p>
          <a:p>
            <a:pPr marL="285750" indent="-285750">
              <a:buFont typeface="Arial" panose="020B0604020202020204" pitchFamily="34" charset="0"/>
              <a:buChar char="•"/>
            </a:pPr>
            <a:r>
              <a:rPr lang="tr-TR" sz="2000" b="1" dirty="0" smtClean="0"/>
              <a:t> «Kurum Onayı» ancak bir üst makamın tarafından kaldırılabilir.</a:t>
            </a:r>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9519" y="806568"/>
            <a:ext cx="7188138" cy="4477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45909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İLÇE ONAY İŞLEMİ</a:t>
            </a:r>
            <a:endParaRPr lang="tr-TR" b="1" dirty="0"/>
          </a:p>
        </p:txBody>
      </p:sp>
      <p:sp>
        <p:nvSpPr>
          <p:cNvPr id="6" name="Metin Yer Tutucusu 5"/>
          <p:cNvSpPr>
            <a:spLocks noGrp="1"/>
          </p:cNvSpPr>
          <p:nvPr>
            <p:ph type="body" sz="half" idx="2"/>
          </p:nvPr>
        </p:nvSpPr>
        <p:spPr>
          <a:xfrm>
            <a:off x="534988" y="5319230"/>
            <a:ext cx="10917238" cy="1414477"/>
          </a:xfrm>
        </p:spPr>
        <p:style>
          <a:lnRef idx="2">
            <a:schemeClr val="accent1"/>
          </a:lnRef>
          <a:fillRef idx="1">
            <a:schemeClr val="lt1"/>
          </a:fillRef>
          <a:effectRef idx="0">
            <a:schemeClr val="accent1"/>
          </a:effectRef>
          <a:fontRef idx="minor">
            <a:schemeClr val="dk1"/>
          </a:fontRef>
        </p:style>
        <p:txBody>
          <a:bodyPr>
            <a:normAutofit/>
          </a:bodyPr>
          <a:lstStyle/>
          <a:p>
            <a:pPr marL="285750" indent="-285750">
              <a:buFont typeface="Arial" panose="020B0604020202020204" pitchFamily="34" charset="0"/>
              <a:buChar char="•"/>
            </a:pPr>
            <a:r>
              <a:rPr lang="tr-TR" sz="2000" b="1" dirty="0" smtClean="0"/>
              <a:t>«KURUM ONAYI» verilmiş kayıtlara «İLÇE ONAYI» verilebilir.</a:t>
            </a:r>
          </a:p>
          <a:p>
            <a:pPr marL="285750" indent="-285750">
              <a:buFont typeface="Arial" panose="020B0604020202020204" pitchFamily="34" charset="0"/>
              <a:buChar char="•"/>
            </a:pPr>
            <a:r>
              <a:rPr lang="tr-TR" sz="2000" b="1" dirty="0" smtClean="0"/>
              <a:t>«İLÇE ONAYI» İl/İlçe Yetkili kullanıcılar tarafından verilir.</a:t>
            </a:r>
          </a:p>
          <a:p>
            <a:pPr marL="285750" indent="-285750">
              <a:buFont typeface="Arial" panose="020B0604020202020204" pitchFamily="34" charset="0"/>
              <a:buChar char="•"/>
            </a:pPr>
            <a:r>
              <a:rPr lang="tr-TR" sz="2000" b="1" dirty="0" smtClean="0"/>
              <a:t>«İLÇE ONAYI» vermek için ilgili kısmı işaretleyiniz.</a:t>
            </a:r>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8194" y="813826"/>
            <a:ext cx="7756950" cy="44595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62469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İLÇE ONAY İŞLEMİ</a:t>
            </a:r>
            <a:endParaRPr lang="tr-TR" b="1" dirty="0"/>
          </a:p>
        </p:txBody>
      </p:sp>
      <p:sp>
        <p:nvSpPr>
          <p:cNvPr id="6" name="Metin Yer Tutucusu 5"/>
          <p:cNvSpPr>
            <a:spLocks noGrp="1"/>
          </p:cNvSpPr>
          <p:nvPr>
            <p:ph type="body" sz="half" idx="2"/>
          </p:nvPr>
        </p:nvSpPr>
        <p:spPr>
          <a:xfrm>
            <a:off x="534988" y="5399132"/>
            <a:ext cx="10917238" cy="1414477"/>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285750" indent="-285750">
              <a:buFont typeface="Arial" panose="020B0604020202020204" pitchFamily="34" charset="0"/>
              <a:buChar char="•"/>
            </a:pPr>
            <a:r>
              <a:rPr lang="tr-TR" sz="2000" b="1" dirty="0" smtClean="0"/>
              <a:t>«İLÇE ONAYI» Karşısındaki </a:t>
            </a:r>
            <a:r>
              <a:rPr lang="tr-TR" sz="2000" b="1" dirty="0" smtClean="0">
                <a:solidFill>
                  <a:srgbClr val="FF0000"/>
                </a:solidFill>
              </a:rPr>
              <a:t>«Onay Ver» </a:t>
            </a:r>
            <a:r>
              <a:rPr lang="tr-TR" sz="2000" b="1" dirty="0" smtClean="0"/>
              <a:t>butonuna tıklandığında bir onay penceresi açılacaktır. </a:t>
            </a:r>
          </a:p>
          <a:p>
            <a:pPr marL="285750" indent="-285750">
              <a:buFont typeface="Arial" panose="020B0604020202020204" pitchFamily="34" charset="0"/>
              <a:buChar char="•"/>
            </a:pPr>
            <a:r>
              <a:rPr lang="tr-TR" sz="2000" b="1" dirty="0" smtClean="0"/>
              <a:t>Bu pencere de de </a:t>
            </a:r>
            <a:r>
              <a:rPr lang="tr-TR" sz="2000" b="1" dirty="0" smtClean="0">
                <a:solidFill>
                  <a:srgbClr val="FF0000"/>
                </a:solidFill>
              </a:rPr>
              <a:t>«Onaylıyorum» </a:t>
            </a:r>
            <a:r>
              <a:rPr lang="tr-TR" sz="2000" b="1" dirty="0" smtClean="0"/>
              <a:t>düğmesine basıldığında «İlçe Onayı» verilecektir.</a:t>
            </a:r>
          </a:p>
          <a:p>
            <a:pPr marL="285750" indent="-285750">
              <a:buFont typeface="Arial" panose="020B0604020202020204" pitchFamily="34" charset="0"/>
              <a:buChar char="•"/>
            </a:pPr>
            <a:r>
              <a:rPr lang="tr-TR" sz="2000" b="1" dirty="0" smtClean="0"/>
              <a:t> «İlçe Onayı» verilen kayıtlar yönetmelikçe belirlenen kriterlere göre Hizmet Puanı olarak değerlendirilir.</a:t>
            </a:r>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1157" y="878783"/>
            <a:ext cx="7261101" cy="44637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88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EVRAK  ONAY İŞLEMLERİ</a:t>
            </a:r>
            <a:endParaRPr lang="tr-TR" b="1" dirty="0"/>
          </a:p>
        </p:txBody>
      </p:sp>
      <p:sp>
        <p:nvSpPr>
          <p:cNvPr id="6" name="Metin Yer Tutucusu 5"/>
          <p:cNvSpPr>
            <a:spLocks noGrp="1"/>
          </p:cNvSpPr>
          <p:nvPr>
            <p:ph type="body" sz="half" idx="2"/>
          </p:nvPr>
        </p:nvSpPr>
        <p:spPr>
          <a:xfrm>
            <a:off x="534988" y="4901964"/>
            <a:ext cx="10917238" cy="1414477"/>
          </a:xfrm>
        </p:spPr>
        <p:style>
          <a:lnRef idx="2">
            <a:schemeClr val="accent1"/>
          </a:lnRef>
          <a:fillRef idx="1">
            <a:schemeClr val="lt1"/>
          </a:fillRef>
          <a:effectRef idx="0">
            <a:schemeClr val="accent1"/>
          </a:effectRef>
          <a:fontRef idx="minor">
            <a:schemeClr val="dk1"/>
          </a:fontRef>
        </p:style>
        <p:txBody>
          <a:bodyPr>
            <a:normAutofit/>
          </a:bodyPr>
          <a:lstStyle/>
          <a:p>
            <a:pPr marL="285750" indent="-285750">
              <a:buFont typeface="Arial" panose="020B0604020202020204" pitchFamily="34" charset="0"/>
              <a:buChar char="•"/>
            </a:pPr>
            <a:r>
              <a:rPr lang="tr-TR" sz="2000" b="1" dirty="0" smtClean="0"/>
              <a:t>Kurum ve İlçe Onay İşlemi TC Kimlik No girilerek kişi seçildikten sonra Hizmet Puanı Evrakları ekranından yapılabildiği gibi toplu olarak da </a:t>
            </a:r>
            <a:r>
              <a:rPr lang="tr-TR" sz="2000" b="1" dirty="0" smtClean="0">
                <a:solidFill>
                  <a:srgbClr val="FF0000"/>
                </a:solidFill>
              </a:rPr>
              <a:t>«Evrak Onay İşlemleri» </a:t>
            </a:r>
            <a:r>
              <a:rPr lang="tr-TR" sz="2000" b="1" dirty="0" smtClean="0"/>
              <a:t>ekranından da yapılabilmektedir. </a:t>
            </a:r>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7250" y="1400175"/>
            <a:ext cx="11381173" cy="31363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8275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KURUM EVRAK  ONAY İŞLEMLERİ </a:t>
            </a:r>
            <a:endParaRPr lang="tr-TR" b="1" dirty="0"/>
          </a:p>
        </p:txBody>
      </p:sp>
      <p:sp>
        <p:nvSpPr>
          <p:cNvPr id="6" name="Metin Yer Tutucusu 5"/>
          <p:cNvSpPr>
            <a:spLocks noGrp="1"/>
          </p:cNvSpPr>
          <p:nvPr>
            <p:ph type="body" sz="half" idx="2"/>
          </p:nvPr>
        </p:nvSpPr>
        <p:spPr>
          <a:xfrm>
            <a:off x="534988" y="882878"/>
            <a:ext cx="3690783" cy="5433564"/>
          </a:xfrm>
        </p:spPr>
        <p:style>
          <a:lnRef idx="2">
            <a:schemeClr val="accent1"/>
          </a:lnRef>
          <a:fillRef idx="1">
            <a:schemeClr val="lt1"/>
          </a:fillRef>
          <a:effectRef idx="0">
            <a:schemeClr val="accent1"/>
          </a:effectRef>
          <a:fontRef idx="minor">
            <a:schemeClr val="dk1"/>
          </a:fontRef>
        </p:style>
        <p:txBody>
          <a:bodyPr>
            <a:normAutofit/>
          </a:bodyPr>
          <a:lstStyle/>
          <a:p>
            <a:pPr marL="285750" indent="-285750">
              <a:buFont typeface="Arial" panose="020B0604020202020204" pitchFamily="34" charset="0"/>
              <a:buChar char="•"/>
            </a:pPr>
            <a:endParaRPr lang="tr-TR" sz="2000" b="1" dirty="0" smtClean="0"/>
          </a:p>
          <a:p>
            <a:pPr marL="342900" indent="-342900">
              <a:buFont typeface="Arial" panose="020B0604020202020204" pitchFamily="34" charset="0"/>
              <a:buChar char="•"/>
            </a:pPr>
            <a:r>
              <a:rPr lang="tr-TR" sz="2000" b="1" dirty="0" smtClean="0"/>
              <a:t>Kurum Onayı Bekleyenler Sekmesinden kayıt seçildiğinde yandaki görüntü ekrana gelir Kurum Onay İşlemi için Kurum Onayı : </a:t>
            </a:r>
            <a:r>
              <a:rPr lang="tr-TR" sz="2000" b="1" dirty="0" smtClean="0">
                <a:solidFill>
                  <a:srgbClr val="FF0000"/>
                </a:solidFill>
              </a:rPr>
              <a:t>«Onay Ver» </a:t>
            </a:r>
            <a:r>
              <a:rPr lang="tr-TR" sz="2000" b="1" dirty="0" smtClean="0"/>
              <a:t>butonuna basıldığında gerçekleşir. </a:t>
            </a:r>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2177" y="882878"/>
            <a:ext cx="7232316" cy="478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1356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688" y="95250"/>
            <a:ext cx="10923587" cy="762000"/>
          </a:xfrm>
        </p:spPr>
        <p:txBody>
          <a:bodyPr/>
          <a:lstStyle/>
          <a:p>
            <a:pPr algn="ctr"/>
            <a:r>
              <a:rPr lang="tr-TR" b="1" dirty="0" smtClean="0"/>
              <a:t>İLÇE EVRAK  ONAY İŞLEMLERİ </a:t>
            </a:r>
            <a:endParaRPr lang="tr-TR" b="1" dirty="0"/>
          </a:p>
        </p:txBody>
      </p:sp>
      <p:sp>
        <p:nvSpPr>
          <p:cNvPr id="6" name="Metin Yer Tutucusu 5"/>
          <p:cNvSpPr>
            <a:spLocks noGrp="1"/>
          </p:cNvSpPr>
          <p:nvPr>
            <p:ph type="body" sz="half" idx="2"/>
          </p:nvPr>
        </p:nvSpPr>
        <p:spPr>
          <a:xfrm>
            <a:off x="534988" y="932154"/>
            <a:ext cx="3690783" cy="5384287"/>
          </a:xfrm>
        </p:spPr>
        <p:style>
          <a:lnRef idx="2">
            <a:schemeClr val="accent1"/>
          </a:lnRef>
          <a:fillRef idx="1">
            <a:schemeClr val="lt1"/>
          </a:fillRef>
          <a:effectRef idx="0">
            <a:schemeClr val="accent1"/>
          </a:effectRef>
          <a:fontRef idx="minor">
            <a:schemeClr val="dk1"/>
          </a:fontRef>
        </p:style>
        <p:txBody>
          <a:bodyPr>
            <a:normAutofit/>
          </a:bodyPr>
          <a:lstStyle/>
          <a:p>
            <a:pPr marL="285750" indent="-285750">
              <a:buFont typeface="Arial" panose="020B0604020202020204" pitchFamily="34" charset="0"/>
              <a:buChar char="•"/>
            </a:pPr>
            <a:endParaRPr lang="tr-TR" sz="2000" b="1" dirty="0" smtClean="0"/>
          </a:p>
          <a:p>
            <a:pPr marL="342900" indent="-342900">
              <a:buFont typeface="Arial" panose="020B0604020202020204" pitchFamily="34" charset="0"/>
              <a:buChar char="•"/>
            </a:pPr>
            <a:r>
              <a:rPr lang="tr-TR" sz="2000" b="1" dirty="0" smtClean="0"/>
              <a:t>İlçe Onay Bekleyenler Sekmesinden kayıt seçildiğinde yandaki görüntü ekrana gelir İlçe Onay İşlemi için İlçe Onayı : </a:t>
            </a:r>
            <a:r>
              <a:rPr lang="tr-TR" sz="2000" b="1" dirty="0">
                <a:solidFill>
                  <a:srgbClr val="FF0000"/>
                </a:solidFill>
              </a:rPr>
              <a:t>«Onay Ver» </a:t>
            </a:r>
            <a:r>
              <a:rPr lang="tr-TR" sz="2000" b="1" dirty="0" smtClean="0"/>
              <a:t>butonuna basıldığında gerçekleşir. </a:t>
            </a:r>
          </a:p>
          <a:p>
            <a:pPr marL="342900" indent="-342900">
              <a:buFont typeface="Arial" panose="020B0604020202020204" pitchFamily="34" charset="0"/>
              <a:buChar char="•"/>
            </a:pPr>
            <a:r>
              <a:rPr lang="tr-TR" sz="2000" b="1" dirty="0" smtClean="0"/>
              <a:t>Onay verilmiş belge daha sonra </a:t>
            </a:r>
            <a:r>
              <a:rPr lang="tr-TR" sz="2000" b="1" dirty="0" smtClean="0">
                <a:solidFill>
                  <a:srgbClr val="FF0000"/>
                </a:solidFill>
              </a:rPr>
              <a:t>«Onayı Kaldır» </a:t>
            </a:r>
            <a:r>
              <a:rPr lang="tr-TR" sz="2000" b="1" dirty="0" smtClean="0"/>
              <a:t>butonuna basılarak kaldırılabilir.</a:t>
            </a:r>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smtClean="0"/>
          </a:p>
          <a:p>
            <a:pPr marL="285750" indent="-285750">
              <a:buFont typeface="Arial" panose="020B0604020202020204" pitchFamily="34" charset="0"/>
              <a:buChar char="•"/>
            </a:pPr>
            <a:endParaRPr lang="tr-TR" sz="2000" b="1"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0956" y="932155"/>
            <a:ext cx="7647572" cy="4354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9393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64833" y="498291"/>
            <a:ext cx="10515600" cy="1170712"/>
          </a:xfrm>
        </p:spPr>
        <p:txBody>
          <a:bodyPr>
            <a:noAutofit/>
          </a:bodyPr>
          <a:lstStyle/>
          <a:p>
            <a:pPr algn="just"/>
            <a:r>
              <a:rPr lang="tr-TR" sz="2000" i="1" dirty="0"/>
              <a:t>(5) Millî Eğitim Bakanlığı Destekleme ve Yetiştirme Kursları Yönergesi ve İlkokullarda Yetiştirme Programı (İYEP) kapsamında fiilen ders okutan veya yönetim görevini yürüten eğitim kurumu yöneticisi ve öğretmenlerin hizmet puanlarına, bu kapsamda görev yaptıkları her ay için 0,5 puan eklenir.</a:t>
            </a:r>
            <a:r>
              <a:rPr lang="tr-TR" sz="2000" dirty="0"/>
              <a:t>”</a:t>
            </a:r>
            <a:br>
              <a:rPr lang="tr-TR" sz="2000" dirty="0"/>
            </a:br>
            <a:r>
              <a:rPr lang="tr-TR" sz="2000" dirty="0"/>
              <a:t>    </a:t>
            </a:r>
          </a:p>
        </p:txBody>
      </p:sp>
      <p:sp>
        <p:nvSpPr>
          <p:cNvPr id="3" name="İçerik Yer Tutucusu 2"/>
          <p:cNvSpPr>
            <a:spLocks noGrp="1"/>
          </p:cNvSpPr>
          <p:nvPr>
            <p:ph idx="1"/>
          </p:nvPr>
        </p:nvSpPr>
        <p:spPr>
          <a:xfrm>
            <a:off x="900343" y="1606859"/>
            <a:ext cx="10515600" cy="1420427"/>
          </a:xfrm>
        </p:spPr>
        <p:txBody>
          <a:bodyPr>
            <a:normAutofit/>
          </a:bodyPr>
          <a:lstStyle/>
          <a:p>
            <a:r>
              <a:rPr lang="tr-TR" sz="2400" dirty="0" smtClean="0"/>
              <a:t>İlkokullarda </a:t>
            </a:r>
            <a:r>
              <a:rPr lang="tr-TR" sz="2400" dirty="0"/>
              <a:t>Yetiştirme Programı (</a:t>
            </a:r>
            <a:r>
              <a:rPr lang="tr-TR" sz="2400" dirty="0" smtClean="0"/>
              <a:t>İYEP) verileri </a:t>
            </a:r>
            <a:r>
              <a:rPr lang="tr-TR" sz="2400" b="1" dirty="0" smtClean="0"/>
              <a:t>e-Okul</a:t>
            </a:r>
            <a:r>
              <a:rPr lang="tr-TR" sz="2400" dirty="0" smtClean="0"/>
              <a:t> Sisteminden alınmaktadır.</a:t>
            </a:r>
            <a:r>
              <a:rPr lang="tr-TR" sz="2400" dirty="0"/>
              <a:t/>
            </a:r>
            <a:br>
              <a:rPr lang="tr-TR" sz="2400" dirty="0"/>
            </a:br>
            <a:endParaRPr lang="tr-TR"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3087" y="2955155"/>
            <a:ext cx="7927760" cy="3304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5382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8301" y="1812185"/>
            <a:ext cx="10515600" cy="1534697"/>
          </a:xfrm>
        </p:spPr>
        <p:txBody>
          <a:bodyPr>
            <a:noAutofit/>
          </a:bodyPr>
          <a:lstStyle/>
          <a:p>
            <a:r>
              <a:rPr lang="tr-TR" sz="2000" dirty="0"/>
              <a:t>“(</a:t>
            </a:r>
            <a:r>
              <a:rPr lang="tr-TR" sz="2000" i="1" dirty="0"/>
              <a:t>6) Zorunlu çalışma yükümlülüğünü tamamlayan öğretmenlerden zorunlu çalışma öngörülen eğitim kurumlarında görev yapmaya devam edenler ve zorunlu çalışma öngörülmeyen eğitim kurumlarında görev yaptıktan sonra çeşitli nedenlerle zorunlu çalışma öngörülen eğitim kurumlarına atananların hizmet puanları, zorunlu çalışma öngörülen eğitim kurumlarında görev yaptıkları süreyle sınırlı olmak ve görev yapmakta oldukları hizmet alanı için öngörülen puan dikkate alınmak suretiyle her yıl için %</a:t>
            </a:r>
            <a:r>
              <a:rPr lang="tr-TR" sz="2000" i="1" dirty="0" smtClean="0"/>
              <a:t>50 artırılarak belirlenir</a:t>
            </a:r>
            <a:r>
              <a:rPr lang="tr-TR" sz="2000" dirty="0" smtClean="0"/>
              <a:t>.”</a:t>
            </a:r>
            <a:r>
              <a:rPr lang="tr-TR" sz="2000" dirty="0"/>
              <a:t> </a:t>
            </a:r>
            <a:r>
              <a:rPr lang="tr-TR" sz="2000" dirty="0" smtClean="0"/>
              <a:t/>
            </a:r>
            <a:br>
              <a:rPr lang="tr-TR" sz="2000" dirty="0" smtClean="0"/>
            </a:br>
            <a:endParaRPr lang="tr-TR" sz="2000" dirty="0"/>
          </a:p>
        </p:txBody>
      </p:sp>
      <p:sp>
        <p:nvSpPr>
          <p:cNvPr id="3" name="İçerik Yer Tutucusu 2"/>
          <p:cNvSpPr>
            <a:spLocks noGrp="1"/>
          </p:cNvSpPr>
          <p:nvPr>
            <p:ph idx="1"/>
          </p:nvPr>
        </p:nvSpPr>
        <p:spPr>
          <a:xfrm>
            <a:off x="829322" y="3977196"/>
            <a:ext cx="10515600" cy="805973"/>
          </a:xfrm>
        </p:spPr>
        <p:txBody>
          <a:bodyPr>
            <a:normAutofit lnSpcReduction="10000"/>
          </a:bodyPr>
          <a:lstStyle/>
          <a:p>
            <a:r>
              <a:rPr lang="tr-TR" dirty="0" smtClean="0"/>
              <a:t>Bu maddeye göre hesaplama yapılırken  Zorunlu hizmet bilgileri </a:t>
            </a:r>
            <a:r>
              <a:rPr lang="tr-TR" b="1" dirty="0" smtClean="0"/>
              <a:t>İKBS </a:t>
            </a:r>
            <a:r>
              <a:rPr lang="tr-TR" dirty="0" smtClean="0"/>
              <a:t>sisteminden alınmaktadır.</a:t>
            </a:r>
            <a:endParaRPr lang="tr-TR" dirty="0"/>
          </a:p>
        </p:txBody>
      </p:sp>
    </p:spTree>
    <p:extLst>
      <p:ext uri="{BB962C8B-B14F-4D97-AF65-F5344CB8AC3E}">
        <p14:creationId xmlns:p14="http://schemas.microsoft.com/office/powerpoint/2010/main" xmlns="" val="373911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515600" cy="2653283"/>
          </a:xfrm>
        </p:spPr>
        <p:txBody>
          <a:bodyPr>
            <a:noAutofit/>
          </a:bodyPr>
          <a:lstStyle/>
          <a:p>
            <a:r>
              <a:rPr lang="tr-TR" sz="2800" dirty="0"/>
              <a:t>(9) Öğretmenlerden;</a:t>
            </a:r>
            <a:br>
              <a:rPr lang="tr-TR" sz="2800" dirty="0"/>
            </a:br>
            <a:r>
              <a:rPr lang="tr-TR" sz="2800" dirty="0"/>
              <a:t>a) Doktora mezunu olanlara 90,</a:t>
            </a:r>
            <a:br>
              <a:rPr lang="tr-TR" sz="2800" dirty="0"/>
            </a:br>
            <a:r>
              <a:rPr lang="tr-TR" sz="2800" dirty="0"/>
              <a:t>b) Tezli yüksek lisans mezunu olanlara 50,</a:t>
            </a:r>
            <a:br>
              <a:rPr lang="tr-TR" sz="2800" dirty="0"/>
            </a:br>
            <a:r>
              <a:rPr lang="tr-TR" sz="2800" dirty="0"/>
              <a:t>c) Ortaöğretim alan öğretmenliği tezsiz yüksek lisans eğitimi hariç olmak üzere; tezsiz yüksek lisans mezunu olanlara 30,</a:t>
            </a:r>
            <a:br>
              <a:rPr lang="tr-TR" sz="2800" dirty="0"/>
            </a:br>
            <a:r>
              <a:rPr lang="tr-TR" sz="2800" dirty="0"/>
              <a:t>ç) İkinci bir dört yıllık yükseköğrenim mezunu olanlara 10,</a:t>
            </a:r>
            <a:br>
              <a:rPr lang="tr-TR" sz="2800" dirty="0"/>
            </a:br>
            <a:endParaRPr lang="tr-TR" sz="2800" dirty="0"/>
          </a:p>
        </p:txBody>
      </p:sp>
      <p:sp>
        <p:nvSpPr>
          <p:cNvPr id="3" name="İçerik Yer Tutucusu 2"/>
          <p:cNvSpPr>
            <a:spLocks noGrp="1"/>
          </p:cNvSpPr>
          <p:nvPr>
            <p:ph idx="1"/>
          </p:nvPr>
        </p:nvSpPr>
        <p:spPr>
          <a:xfrm>
            <a:off x="838200" y="2840855"/>
            <a:ext cx="10515600" cy="3336108"/>
          </a:xfrm>
        </p:spPr>
        <p:txBody>
          <a:bodyPr/>
          <a:lstStyle/>
          <a:p>
            <a:r>
              <a:rPr lang="tr-TR" dirty="0" smtClean="0"/>
              <a:t>Bu madde bentlerine göre </a:t>
            </a:r>
            <a:r>
              <a:rPr lang="tr-TR" b="1" dirty="0"/>
              <a:t>MEBBİS/e-Personel </a:t>
            </a:r>
            <a:r>
              <a:rPr lang="tr-TR" b="1" dirty="0" smtClean="0"/>
              <a:t>Modülü/Bilgi Girişi Menüsü/Öğrenim Bilgileri</a:t>
            </a:r>
            <a:r>
              <a:rPr lang="tr-TR" dirty="0" smtClean="0"/>
              <a:t> ekranından girilmiş olan verilere bakılarak hesaplama yapılmaktadır.</a:t>
            </a:r>
            <a:endParaRPr lang="tr-TR"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1957" y="4118592"/>
            <a:ext cx="7619973" cy="18827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8197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515600" cy="1996335"/>
          </a:xfrm>
        </p:spPr>
        <p:txBody>
          <a:bodyPr>
            <a:noAutofit/>
          </a:bodyPr>
          <a:lstStyle/>
          <a:p>
            <a:r>
              <a:rPr lang="tr-TR" sz="3200" dirty="0" smtClean="0"/>
              <a:t>(9)</a:t>
            </a:r>
            <a:r>
              <a:rPr lang="tr-TR" sz="3200" dirty="0"/>
              <a:t> f) En fazla bir adet olmak üzere başarı belgesi alanlara 3,</a:t>
            </a:r>
            <a:br>
              <a:rPr lang="tr-TR" sz="3200" dirty="0"/>
            </a:br>
            <a:r>
              <a:rPr lang="tr-TR" sz="3200" dirty="0"/>
              <a:t>g) En fazla bir adet olmak üzere üstün başarı belgesi alanlara 4,</a:t>
            </a:r>
            <a:br>
              <a:rPr lang="tr-TR" sz="3200" dirty="0"/>
            </a:br>
            <a:r>
              <a:rPr lang="tr-TR" sz="3200" dirty="0"/>
              <a:t>ğ) En fazla bir adet olmak üzere ödül alanlara 5,</a:t>
            </a:r>
            <a:br>
              <a:rPr lang="tr-TR" sz="3200" dirty="0"/>
            </a:br>
            <a:endParaRPr lang="tr-TR" sz="3200" dirty="0"/>
          </a:p>
        </p:txBody>
      </p:sp>
      <p:sp>
        <p:nvSpPr>
          <p:cNvPr id="3" name="İçerik Yer Tutucusu 2"/>
          <p:cNvSpPr>
            <a:spLocks noGrp="1"/>
          </p:cNvSpPr>
          <p:nvPr>
            <p:ph idx="1"/>
          </p:nvPr>
        </p:nvSpPr>
        <p:spPr>
          <a:xfrm>
            <a:off x="838200" y="2112885"/>
            <a:ext cx="10515600" cy="4064077"/>
          </a:xfrm>
        </p:spPr>
        <p:txBody>
          <a:bodyPr/>
          <a:lstStyle/>
          <a:p>
            <a:r>
              <a:rPr lang="tr-TR" dirty="0"/>
              <a:t>Bu </a:t>
            </a:r>
            <a:r>
              <a:rPr lang="tr-TR" dirty="0" smtClean="0"/>
              <a:t>madde bentlerine </a:t>
            </a:r>
            <a:r>
              <a:rPr lang="tr-TR" dirty="0"/>
              <a:t>göre </a:t>
            </a:r>
            <a:r>
              <a:rPr lang="tr-TR" b="1" dirty="0"/>
              <a:t>MEBBİS/e-Personel </a:t>
            </a:r>
            <a:r>
              <a:rPr lang="tr-TR" b="1" dirty="0" smtClean="0"/>
              <a:t>Modülü/Ödül ve Ceza İşlemleri Menüsü/Ödül Kaydı </a:t>
            </a:r>
            <a:r>
              <a:rPr lang="tr-TR" dirty="0"/>
              <a:t>ekranından girilmiş olan verilere bakılarak hesaplama yapılmaktadır.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5131" y="3571797"/>
            <a:ext cx="8550752" cy="2589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256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515600" cy="4499838"/>
          </a:xfrm>
        </p:spPr>
        <p:txBody>
          <a:bodyPr>
            <a:normAutofit/>
          </a:bodyPr>
          <a:lstStyle/>
          <a:p>
            <a:r>
              <a:rPr lang="tr-TR" dirty="0" smtClean="0"/>
              <a:t>7-8. maddeler ile 9.maddenin  </a:t>
            </a:r>
            <a:r>
              <a:rPr lang="tr-TR" dirty="0" err="1" smtClean="0"/>
              <a:t>d,e,h,ı,i</a:t>
            </a:r>
            <a:r>
              <a:rPr lang="tr-TR" dirty="0" smtClean="0"/>
              <a:t> ve j maddeleri için </a:t>
            </a:r>
            <a:r>
              <a:rPr lang="tr-TR" b="1" dirty="0"/>
              <a:t>MEBBİS/e-Personel </a:t>
            </a:r>
            <a:r>
              <a:rPr lang="tr-TR" b="1" dirty="0" smtClean="0"/>
              <a:t>Modülü/Hizmet </a:t>
            </a:r>
            <a:r>
              <a:rPr lang="tr-TR" b="1" dirty="0"/>
              <a:t>Puanı Menüsü/Hizmet Puanı </a:t>
            </a:r>
            <a:r>
              <a:rPr lang="tr-TR" b="1" dirty="0" smtClean="0"/>
              <a:t>Evrakları</a:t>
            </a:r>
            <a:r>
              <a:rPr lang="tr-TR" dirty="0" smtClean="0"/>
              <a:t> ekranı yapılmıştır. Bu ekrandan işlenen İlçe onayı verilmiş evrakların puanı hesaplanmaktadır.</a:t>
            </a:r>
            <a:endParaRPr lang="tr-TR" dirty="0"/>
          </a:p>
        </p:txBody>
      </p:sp>
    </p:spTree>
    <p:extLst>
      <p:ext uri="{BB962C8B-B14F-4D97-AF65-F5344CB8AC3E}">
        <p14:creationId xmlns:p14="http://schemas.microsoft.com/office/powerpoint/2010/main" xmlns="" val="3946638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52762" y="589703"/>
            <a:ext cx="11558726" cy="2387600"/>
          </a:xfrm>
        </p:spPr>
        <p:txBody>
          <a:bodyPr/>
          <a:lstStyle/>
          <a:p>
            <a:r>
              <a:rPr lang="tr-TR" b="1" dirty="0" smtClean="0"/>
              <a:t>HİZMET PUANI EVRAKLARI EKRANI</a:t>
            </a:r>
            <a:endParaRPr lang="tr-TR"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7417" y="3609811"/>
            <a:ext cx="3877216" cy="2343477"/>
          </a:xfrm>
          <a:prstGeom prst="rect">
            <a:avLst/>
          </a:prstGeom>
        </p:spPr>
      </p:pic>
    </p:spTree>
    <p:extLst>
      <p:ext uri="{BB962C8B-B14F-4D97-AF65-F5344CB8AC3E}">
        <p14:creationId xmlns:p14="http://schemas.microsoft.com/office/powerpoint/2010/main" xmlns="" val="406354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half" idx="2"/>
          </p:nvPr>
        </p:nvSpPr>
        <p:spPr>
          <a:xfrm>
            <a:off x="639192" y="428348"/>
            <a:ext cx="10917238" cy="1693415"/>
          </a:xfrm>
        </p:spPr>
        <p:txBody>
          <a:bodyPr>
            <a:normAutofit/>
          </a:bodyPr>
          <a:lstStyle/>
          <a:p>
            <a:pPr marL="285750" indent="-285750">
              <a:buFont typeface="Arial" panose="020B0604020202020204" pitchFamily="34" charset="0"/>
              <a:buChar char="•"/>
            </a:pPr>
            <a:r>
              <a:rPr lang="tr-TR" sz="2000" b="1" dirty="0" smtClean="0"/>
              <a:t>Hizmet Puanı Evrakları Ekranı (PER02035) MEBBİS- e-personel Modülü - Hizmet Puanı  Menüsü altında yer almaktadır.</a:t>
            </a:r>
          </a:p>
          <a:p>
            <a:pPr marL="285750" indent="-285750">
              <a:buFont typeface="Arial" panose="020B0604020202020204" pitchFamily="34" charset="0"/>
              <a:buChar char="•"/>
            </a:pPr>
            <a:r>
              <a:rPr lang="tr-TR" sz="2000" b="1" dirty="0" smtClean="0"/>
              <a:t>Hizmet Puanlarına Kaynaklık edecek bilgi ve belgelerin tanımlanması amacıyla kullanıma açılmıştır.</a:t>
            </a:r>
          </a:p>
          <a:p>
            <a:pPr marL="285750" indent="-285750">
              <a:buFont typeface="Arial" panose="020B0604020202020204" pitchFamily="34" charset="0"/>
              <a:buChar char="•"/>
            </a:pPr>
            <a:endParaRPr lang="tr-TR"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091" y="2312943"/>
            <a:ext cx="10395751" cy="2342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1098155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1111</TotalTime>
  <Words>829</Words>
  <Application>Microsoft Office PowerPoint</Application>
  <PresentationFormat>Özel</PresentationFormat>
  <Paragraphs>89</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Office Teması</vt:lpstr>
      <vt:lpstr>   Bu Kılavuz Millî Eğitim Bakanlığı Öğretmen Atama ve Yer Değiştirme Yönetmeliğinin “Hizmet Puanları” başlıklı 40’ıncı maddesinde 19.06.2020 tarihli ve 31160 sayılı Resmî Gazetede yayımlanan değişikliğe bağlı olarak MEBBİS’e eklenen yeni ekranların kullanımını tanıtmak amacıyla hazırlanmıştır.</vt:lpstr>
      <vt:lpstr>Slayt 2</vt:lpstr>
      <vt:lpstr>(5) Millî Eğitim Bakanlığı Destekleme ve Yetiştirme Kursları Yönergesi ve İlkokullarda Yetiştirme Programı (İYEP) kapsamında fiilen ders okutan veya yönetim görevini yürüten eğitim kurumu yöneticisi ve öğretmenlerin hizmet puanlarına, bu kapsamda görev yaptıkları her ay için 0,5 puan eklenir.”     </vt:lpstr>
      <vt:lpstr>“(6) Zorunlu çalışma yükümlülüğünü tamamlayan öğretmenlerden zorunlu çalışma öngörülen eğitim kurumlarında görev yapmaya devam edenler ve zorunlu çalışma öngörülmeyen eğitim kurumlarında görev yaptıktan sonra çeşitli nedenlerle zorunlu çalışma öngörülen eğitim kurumlarına atananların hizmet puanları, zorunlu çalışma öngörülen eğitim kurumlarında görev yaptıkları süreyle sınırlı olmak ve görev yapmakta oldukları hizmet alanı için öngörülen puan dikkate alınmak suretiyle her yıl için %50 artırılarak belirlenir.”  </vt:lpstr>
      <vt:lpstr>(9) Öğretmenlerden; a) Doktora mezunu olanlara 90, b) Tezli yüksek lisans mezunu olanlara 50, c) Ortaöğretim alan öğretmenliği tezsiz yüksek lisans eğitimi hariç olmak üzere; tezsiz yüksek lisans mezunu olanlara 30, ç) İkinci bir dört yıllık yükseköğrenim mezunu olanlara 10, </vt:lpstr>
      <vt:lpstr>(9) f) En fazla bir adet olmak üzere başarı belgesi alanlara 3, g) En fazla bir adet olmak üzere üstün başarı belgesi alanlara 4, ğ) En fazla bir adet olmak üzere ödül alanlara 5, </vt:lpstr>
      <vt:lpstr>7-8. maddeler ile 9.maddenin  d,e,h,ı,i ve j maddeleri için MEBBİS/e-Personel Modülü/Hizmet Puanı Menüsü/Hizmet Puanı Evrakları ekranı yapılmıştır. Bu ekrandan işlenen İlçe onayı verilmiş evrakların puanı hesaplanmaktadır.</vt:lpstr>
      <vt:lpstr>HİZMET PUANI EVRAKLARI EKRANI</vt:lpstr>
      <vt:lpstr>Slayt 9</vt:lpstr>
      <vt:lpstr>YENİ KAYIT EKLEME</vt:lpstr>
      <vt:lpstr>YENİ KAYIT EKLEME</vt:lpstr>
      <vt:lpstr>YENİ KAYIT EKLEME</vt:lpstr>
      <vt:lpstr>YENİ KAYIT EKLEME</vt:lpstr>
      <vt:lpstr>KAYIT GÖRÜNTÜLEME</vt:lpstr>
      <vt:lpstr>KAYIT GÖRÜNTÜLEME</vt:lpstr>
      <vt:lpstr>KAYIT GÖRÜNTÜLEME</vt:lpstr>
      <vt:lpstr>KAYIT SİLME</vt:lpstr>
      <vt:lpstr>KAYIT SİLME</vt:lpstr>
      <vt:lpstr>KURUM ONAYI</vt:lpstr>
      <vt:lpstr>KURUM ONAYI</vt:lpstr>
      <vt:lpstr>İLÇE ONAY İŞLEMİ</vt:lpstr>
      <vt:lpstr>İLÇE ONAY İŞLEMİ</vt:lpstr>
      <vt:lpstr>EVRAK  ONAY İŞLEMLERİ</vt:lpstr>
      <vt:lpstr>KURUM EVRAK  ONAY İŞLEMLERİ </vt:lpstr>
      <vt:lpstr>İLÇE EVRAK  ONAY İŞLEMLERİ </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adem</dc:creator>
  <cp:lastModifiedBy>Windows Kullanıcısı</cp:lastModifiedBy>
  <cp:revision>26</cp:revision>
  <dcterms:created xsi:type="dcterms:W3CDTF">2020-07-08T17:40:35Z</dcterms:created>
  <dcterms:modified xsi:type="dcterms:W3CDTF">2020-07-20T13:36:02Z</dcterms:modified>
</cp:coreProperties>
</file>